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sldIdLst>
    <p:sldId id="25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6" r:id="rId14"/>
    <p:sldId id="286" r:id="rId15"/>
    <p:sldId id="275" r:id="rId16"/>
    <p:sldId id="257" r:id="rId17"/>
    <p:sldId id="267" r:id="rId18"/>
    <p:sldId id="268" r:id="rId19"/>
    <p:sldId id="269" r:id="rId20"/>
    <p:sldId id="270" r:id="rId21"/>
    <p:sldId id="276" r:id="rId22"/>
    <p:sldId id="271" r:id="rId23"/>
    <p:sldId id="272" r:id="rId24"/>
    <p:sldId id="273" r:id="rId25"/>
    <p:sldId id="274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A181"/>
    <a:srgbClr val="6E882C"/>
    <a:srgbClr val="A21231"/>
    <a:srgbClr val="D072AA"/>
    <a:srgbClr val="EC5676"/>
    <a:srgbClr val="FCAABC"/>
    <a:srgbClr val="FDA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49326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79123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427783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6355">
              <a:lnSpc>
                <a:spcPts val="1240"/>
              </a:lnSpc>
            </a:pPr>
            <a:fld id="{81D60167-4931-47E6-BA6A-407CBD079E47}" type="slidenum">
              <a:rPr lang="es-MX" smtClean="0">
                <a:solidFill>
                  <a:prstClr val="white"/>
                </a:solidFill>
              </a:rPr>
              <a:pPr marL="46355">
                <a:lnSpc>
                  <a:spcPts val="1240"/>
                </a:lnSpc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70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79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6355">
              <a:lnSpc>
                <a:spcPts val="1240"/>
              </a:lnSpc>
            </a:pPr>
            <a:fld id="{81D60167-4931-47E6-BA6A-407CBD079E47}" type="slidenum">
              <a:rPr lang="es-MX" smtClean="0">
                <a:solidFill>
                  <a:prstClr val="white"/>
                </a:solidFill>
              </a:rPr>
              <a:pPr marL="46355">
                <a:lnSpc>
                  <a:spcPts val="1240"/>
                </a:lnSpc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3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79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6355">
              <a:lnSpc>
                <a:spcPts val="1240"/>
              </a:lnSpc>
            </a:pPr>
            <a:fld id="{81D60167-4931-47E6-BA6A-407CBD079E47}" type="slidenum">
              <a:rPr lang="es-MX" smtClean="0">
                <a:solidFill>
                  <a:prstClr val="white"/>
                </a:solidFill>
              </a:rPr>
              <a:pPr marL="46355">
                <a:lnSpc>
                  <a:spcPts val="1240"/>
                </a:lnSpc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37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79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6355">
              <a:lnSpc>
                <a:spcPts val="1240"/>
              </a:lnSpc>
            </a:pPr>
            <a:fld id="{81D60167-4931-47E6-BA6A-407CBD079E47}" type="slidenum">
              <a:rPr lang="es-MX" smtClean="0">
                <a:solidFill>
                  <a:prstClr val="white"/>
                </a:solidFill>
              </a:rPr>
              <a:pPr marL="46355">
                <a:lnSpc>
                  <a:spcPts val="1240"/>
                </a:lnSpc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32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6355">
              <a:lnSpc>
                <a:spcPts val="1240"/>
              </a:lnSpc>
            </a:pPr>
            <a:fld id="{81D60167-4931-47E6-BA6A-407CBD079E47}" type="slidenum">
              <a:rPr lang="es-MX" smtClean="0">
                <a:solidFill>
                  <a:prstClr val="white"/>
                </a:solidFill>
              </a:rPr>
              <a:pPr marL="46355">
                <a:lnSpc>
                  <a:spcPts val="1240"/>
                </a:lnSpc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61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15413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4778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7176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511875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67107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15968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61821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15983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6562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05651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7452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8867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391190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17260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804850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072842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87976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99934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BCFC-41B4-4096-A767-CF64824B2039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00819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9BCFC-41B4-4096-A767-CF64824B2039}" type="datetimeFigureOut">
              <a:rPr lang="es-MX" smtClean="0"/>
              <a:t>22/11/2016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92EE-9316-4ACB-B42C-99F6578D9B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34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264144" y="1"/>
            <a:ext cx="3928533" cy="1161415"/>
          </a:xfrm>
          <a:custGeom>
            <a:avLst/>
            <a:gdLst/>
            <a:ahLst/>
            <a:cxnLst/>
            <a:rect l="l" t="t" r="r" b="b"/>
            <a:pathLst>
              <a:path w="2946400" h="1161415">
                <a:moveTo>
                  <a:pt x="0" y="1161288"/>
                </a:moveTo>
                <a:lnTo>
                  <a:pt x="2945891" y="1161288"/>
                </a:lnTo>
                <a:lnTo>
                  <a:pt x="2945891" y="0"/>
                </a:lnTo>
                <a:lnTo>
                  <a:pt x="0" y="0"/>
                </a:lnTo>
                <a:lnTo>
                  <a:pt x="0" y="1161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9595104" y="91440"/>
            <a:ext cx="2399792" cy="847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35144" y="266572"/>
            <a:ext cx="42426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79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828" y="1634109"/>
            <a:ext cx="114943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04134" y="6586830"/>
            <a:ext cx="19981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6355">
              <a:lnSpc>
                <a:spcPts val="1240"/>
              </a:lnSpc>
            </a:pPr>
            <a:fld id="{81D60167-4931-47E6-BA6A-407CBD079E47}" type="slidenum">
              <a:rPr lang="es-MX" smtClean="0">
                <a:solidFill>
                  <a:prstClr val="white"/>
                </a:solidFill>
              </a:rPr>
              <a:pPr marL="46355">
                <a:lnSpc>
                  <a:spcPts val="1240"/>
                </a:lnSpc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0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9BCFC-41B4-4096-A767-CF64824B203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92EE-9316-4ACB-B42C-99F6578D9B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a.sep.gob.mx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3060" y="2585625"/>
            <a:ext cx="10510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ln w="22225">
                  <a:solidFill>
                    <a:srgbClr val="FCAABC"/>
                  </a:solidFill>
                  <a:prstDash val="solid"/>
                </a:ln>
                <a:solidFill>
                  <a:srgbClr val="7030A0"/>
                </a:solidFill>
              </a:rPr>
              <a:t>RESULTADOS PLANEA PRIMARIA </a:t>
            </a:r>
          </a:p>
          <a:p>
            <a:pPr algn="ctr"/>
            <a:r>
              <a:rPr lang="es-MX" sz="4800" b="1" dirty="0" smtClean="0">
                <a:ln w="22225">
                  <a:solidFill>
                    <a:srgbClr val="FCAABC"/>
                  </a:solidFill>
                  <a:prstDash val="solid"/>
                </a:ln>
                <a:solidFill>
                  <a:srgbClr val="7030A0"/>
                </a:solidFill>
              </a:rPr>
              <a:t>EDUCACIÓN BÁSICA</a:t>
            </a:r>
          </a:p>
          <a:p>
            <a:pPr algn="ctr"/>
            <a:r>
              <a:rPr lang="es-MX" sz="4800" b="1" dirty="0" smtClean="0">
                <a:ln w="22225">
                  <a:solidFill>
                    <a:srgbClr val="FCAABC"/>
                  </a:solidFill>
                  <a:prstDash val="solid"/>
                </a:ln>
                <a:solidFill>
                  <a:srgbClr val="7030A0"/>
                </a:solidFill>
              </a:rPr>
              <a:t>2015 Y 2016</a:t>
            </a:r>
          </a:p>
          <a:p>
            <a:pPr algn="ctr"/>
            <a:endParaRPr lang="es-MX" sz="4800" b="1" dirty="0">
              <a:ln w="22225">
                <a:solidFill>
                  <a:srgbClr val="FCAABC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153922"/>
            <a:ext cx="2466975" cy="18478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4" y="153922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32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0475" y="929385"/>
            <a:ext cx="1442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srgbClr val="82226D"/>
                </a:solidFill>
                <a:cs typeface="Calibri"/>
              </a:rPr>
              <a:t>Educación Básica</a:t>
            </a:r>
            <a:r>
              <a:rPr sz="1200" b="1" spc="-65" dirty="0">
                <a:solidFill>
                  <a:srgbClr val="82226D"/>
                </a:solidFill>
                <a:cs typeface="Calibri"/>
              </a:rPr>
              <a:t> </a:t>
            </a:r>
            <a:r>
              <a:rPr sz="1200" b="1" dirty="0">
                <a:solidFill>
                  <a:srgbClr val="82226D"/>
                </a:solidFill>
                <a:cs typeface="Calibri"/>
              </a:rPr>
              <a:t>2016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2871" y="72389"/>
            <a:ext cx="2174875" cy="190500"/>
          </a:xfrm>
          <a:custGeom>
            <a:avLst/>
            <a:gdLst/>
            <a:ahLst/>
            <a:cxnLst/>
            <a:rect l="l" t="t" r="r" b="b"/>
            <a:pathLst>
              <a:path w="2174875" h="190500">
                <a:moveTo>
                  <a:pt x="0" y="190500"/>
                </a:moveTo>
                <a:lnTo>
                  <a:pt x="2174748" y="190500"/>
                </a:lnTo>
                <a:lnTo>
                  <a:pt x="2174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2871" y="72389"/>
            <a:ext cx="2174875" cy="190500"/>
          </a:xfrm>
          <a:custGeom>
            <a:avLst/>
            <a:gdLst/>
            <a:ahLst/>
            <a:cxnLst/>
            <a:rect l="l" t="t" r="r" b="b"/>
            <a:pathLst>
              <a:path w="2174875" h="190500">
                <a:moveTo>
                  <a:pt x="0" y="190500"/>
                </a:moveTo>
                <a:lnTo>
                  <a:pt x="2174748" y="190500"/>
                </a:lnTo>
                <a:lnTo>
                  <a:pt x="2174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9740" y="71627"/>
            <a:ext cx="3061716" cy="900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2565" y="990346"/>
            <a:ext cx="3535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srgbClr val="7E7E7E"/>
                </a:solidFill>
                <a:cs typeface="Calibri"/>
              </a:rPr>
              <a:t>Subsecretaría </a:t>
            </a:r>
            <a:r>
              <a:rPr sz="1200" b="1" dirty="0">
                <a:solidFill>
                  <a:srgbClr val="7E7E7E"/>
                </a:solidFill>
                <a:cs typeface="Calibri"/>
              </a:rPr>
              <a:t>de </a:t>
            </a:r>
            <a:r>
              <a:rPr sz="1200" b="1" spc="-5" dirty="0">
                <a:solidFill>
                  <a:srgbClr val="7E7E7E"/>
                </a:solidFill>
                <a:cs typeface="Calibri"/>
              </a:rPr>
              <a:t>Planeación, </a:t>
            </a:r>
            <a:r>
              <a:rPr sz="1200" b="1" spc="-10" dirty="0">
                <a:solidFill>
                  <a:srgbClr val="7E7E7E"/>
                </a:solidFill>
                <a:cs typeface="Calibri"/>
              </a:rPr>
              <a:t>Evaluación </a:t>
            </a:r>
            <a:r>
              <a:rPr sz="1200" b="1" dirty="0">
                <a:solidFill>
                  <a:srgbClr val="7E7E7E"/>
                </a:solidFill>
                <a:cs typeface="Calibri"/>
              </a:rPr>
              <a:t>y</a:t>
            </a:r>
            <a:r>
              <a:rPr sz="1200" b="1" spc="10" dirty="0">
                <a:solidFill>
                  <a:srgbClr val="7E7E7E"/>
                </a:solidFill>
                <a:cs typeface="Calibri"/>
              </a:rPr>
              <a:t> </a:t>
            </a:r>
            <a:r>
              <a:rPr sz="1200" b="1" spc="-5" dirty="0">
                <a:solidFill>
                  <a:srgbClr val="7E7E7E"/>
                </a:solidFill>
                <a:cs typeface="Calibri"/>
              </a:rPr>
              <a:t>Coordinación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86934" y="38355"/>
            <a:ext cx="3098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Cobertura </a:t>
            </a:r>
            <a:r>
              <a:rPr dirty="0"/>
              <a:t>de </a:t>
            </a:r>
            <a:r>
              <a:rPr spc="-5" dirty="0"/>
              <a:t>aplicación</a:t>
            </a:r>
            <a:r>
              <a:rPr spc="-40" dirty="0"/>
              <a:t> </a:t>
            </a:r>
            <a:r>
              <a:rPr dirty="0"/>
              <a:t>2016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72634" y="343409"/>
            <a:ext cx="3329304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0" marR="5080" indent="-1067435"/>
            <a:r>
              <a:rPr sz="2000" b="1" dirty="0">
                <a:solidFill>
                  <a:srgbClr val="00793C"/>
                </a:solidFill>
                <a:cs typeface="Calibri"/>
              </a:rPr>
              <a:t>Alumnos 6º de </a:t>
            </a:r>
            <a:r>
              <a:rPr sz="2000" b="1" spc="-5" dirty="0">
                <a:solidFill>
                  <a:srgbClr val="00793C"/>
                </a:solidFill>
                <a:cs typeface="Calibri"/>
              </a:rPr>
              <a:t>Primaria </a:t>
            </a:r>
            <a:r>
              <a:rPr sz="2000" b="1" dirty="0">
                <a:solidFill>
                  <a:srgbClr val="00793C"/>
                </a:solidFill>
                <a:cs typeface="Calibri"/>
              </a:rPr>
              <a:t>y 3º</a:t>
            </a:r>
            <a:r>
              <a:rPr sz="2000" b="1" spc="-90" dirty="0">
                <a:solidFill>
                  <a:srgbClr val="00793C"/>
                </a:solidFill>
                <a:cs typeface="Calibri"/>
              </a:rPr>
              <a:t> </a:t>
            </a:r>
            <a:r>
              <a:rPr sz="2000" b="1" dirty="0">
                <a:solidFill>
                  <a:srgbClr val="00793C"/>
                </a:solidFill>
                <a:cs typeface="Calibri"/>
              </a:rPr>
              <a:t>de  Secundaria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27577" y="1693164"/>
            <a:ext cx="5853683" cy="3336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997189" y="1816226"/>
          <a:ext cx="7620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</a:tblGrid>
              <a:tr h="1905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100.0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99.9 –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89.9 –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50.0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49.9 -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962913" y="5852159"/>
            <a:ext cx="4811395" cy="0"/>
          </a:xfrm>
          <a:custGeom>
            <a:avLst/>
            <a:gdLst/>
            <a:ahLst/>
            <a:cxnLst/>
            <a:rect l="l" t="t" r="r" b="b"/>
            <a:pathLst>
              <a:path w="4811395">
                <a:moveTo>
                  <a:pt x="0" y="0"/>
                </a:moveTo>
                <a:lnTo>
                  <a:pt x="48112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62913" y="5631179"/>
            <a:ext cx="4811395" cy="0"/>
          </a:xfrm>
          <a:custGeom>
            <a:avLst/>
            <a:gdLst/>
            <a:ahLst/>
            <a:cxnLst/>
            <a:rect l="l" t="t" r="r" b="b"/>
            <a:pathLst>
              <a:path w="4811395">
                <a:moveTo>
                  <a:pt x="0" y="0"/>
                </a:moveTo>
                <a:lnTo>
                  <a:pt x="48112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62913" y="5410200"/>
            <a:ext cx="4811395" cy="0"/>
          </a:xfrm>
          <a:custGeom>
            <a:avLst/>
            <a:gdLst/>
            <a:ahLst/>
            <a:cxnLst/>
            <a:rect l="l" t="t" r="r" b="b"/>
            <a:pathLst>
              <a:path w="4811395">
                <a:moveTo>
                  <a:pt x="0" y="0"/>
                </a:moveTo>
                <a:lnTo>
                  <a:pt x="48112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62913" y="5189220"/>
            <a:ext cx="4811395" cy="0"/>
          </a:xfrm>
          <a:custGeom>
            <a:avLst/>
            <a:gdLst/>
            <a:ahLst/>
            <a:cxnLst/>
            <a:rect l="l" t="t" r="r" b="b"/>
            <a:pathLst>
              <a:path w="4811395">
                <a:moveTo>
                  <a:pt x="0" y="0"/>
                </a:moveTo>
                <a:lnTo>
                  <a:pt x="48112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62913" y="4968240"/>
            <a:ext cx="4811395" cy="0"/>
          </a:xfrm>
          <a:custGeom>
            <a:avLst/>
            <a:gdLst/>
            <a:ahLst/>
            <a:cxnLst/>
            <a:rect l="l" t="t" r="r" b="b"/>
            <a:pathLst>
              <a:path w="4811395">
                <a:moveTo>
                  <a:pt x="0" y="0"/>
                </a:moveTo>
                <a:lnTo>
                  <a:pt x="48112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26252" y="5184647"/>
            <a:ext cx="0" cy="889000"/>
          </a:xfrm>
          <a:custGeom>
            <a:avLst/>
            <a:gdLst/>
            <a:ahLst/>
            <a:cxnLst/>
            <a:rect l="l" t="t" r="r" b="b"/>
            <a:pathLst>
              <a:path h="889000">
                <a:moveTo>
                  <a:pt x="0" y="0"/>
                </a:moveTo>
                <a:lnTo>
                  <a:pt x="0" y="888491"/>
                </a:lnTo>
              </a:path>
            </a:pathLst>
          </a:custGeom>
          <a:ln w="4572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36063" y="499872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19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80844" y="5003292"/>
            <a:ext cx="0" cy="1069975"/>
          </a:xfrm>
          <a:custGeom>
            <a:avLst/>
            <a:gdLst/>
            <a:ahLst/>
            <a:cxnLst/>
            <a:rect l="l" t="t" r="r" b="b"/>
            <a:pathLst>
              <a:path h="1069975">
                <a:moveTo>
                  <a:pt x="0" y="0"/>
                </a:moveTo>
                <a:lnTo>
                  <a:pt x="0" y="1069847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27148" y="5003292"/>
            <a:ext cx="0" cy="1069975"/>
          </a:xfrm>
          <a:custGeom>
            <a:avLst/>
            <a:gdLst/>
            <a:ahLst/>
            <a:cxnLst/>
            <a:rect l="l" t="t" r="r" b="b"/>
            <a:pathLst>
              <a:path h="1069975">
                <a:moveTo>
                  <a:pt x="0" y="0"/>
                </a:moveTo>
                <a:lnTo>
                  <a:pt x="0" y="1069847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73452" y="5004816"/>
            <a:ext cx="0" cy="1068705"/>
          </a:xfrm>
          <a:custGeom>
            <a:avLst/>
            <a:gdLst/>
            <a:ahLst/>
            <a:cxnLst/>
            <a:rect l="l" t="t" r="r" b="b"/>
            <a:pathLst>
              <a:path h="1068704">
                <a:moveTo>
                  <a:pt x="0" y="0"/>
                </a:moveTo>
                <a:lnTo>
                  <a:pt x="0" y="1068323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18232" y="5009388"/>
            <a:ext cx="0" cy="1064260"/>
          </a:xfrm>
          <a:custGeom>
            <a:avLst/>
            <a:gdLst/>
            <a:ahLst/>
            <a:cxnLst/>
            <a:rect l="l" t="t" r="r" b="b"/>
            <a:pathLst>
              <a:path h="1064260">
                <a:moveTo>
                  <a:pt x="0" y="0"/>
                </a:moveTo>
                <a:lnTo>
                  <a:pt x="0" y="1063752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64536" y="5013959"/>
            <a:ext cx="0" cy="1059180"/>
          </a:xfrm>
          <a:custGeom>
            <a:avLst/>
            <a:gdLst/>
            <a:ahLst/>
            <a:cxnLst/>
            <a:rect l="l" t="t" r="r" b="b"/>
            <a:pathLst>
              <a:path h="1059179">
                <a:moveTo>
                  <a:pt x="0" y="0"/>
                </a:moveTo>
                <a:lnTo>
                  <a:pt x="0" y="1059180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10839" y="5017008"/>
            <a:ext cx="0" cy="1056640"/>
          </a:xfrm>
          <a:custGeom>
            <a:avLst/>
            <a:gdLst/>
            <a:ahLst/>
            <a:cxnLst/>
            <a:rect l="l" t="t" r="r" b="b"/>
            <a:pathLst>
              <a:path h="1056639">
                <a:moveTo>
                  <a:pt x="0" y="0"/>
                </a:moveTo>
                <a:lnTo>
                  <a:pt x="0" y="1056132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55619" y="5018533"/>
            <a:ext cx="0" cy="1054735"/>
          </a:xfrm>
          <a:custGeom>
            <a:avLst/>
            <a:gdLst/>
            <a:ahLst/>
            <a:cxnLst/>
            <a:rect l="l" t="t" r="r" b="b"/>
            <a:pathLst>
              <a:path h="1054735">
                <a:moveTo>
                  <a:pt x="0" y="0"/>
                </a:moveTo>
                <a:lnTo>
                  <a:pt x="0" y="1054608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01923" y="5018533"/>
            <a:ext cx="0" cy="1054735"/>
          </a:xfrm>
          <a:custGeom>
            <a:avLst/>
            <a:gdLst/>
            <a:ahLst/>
            <a:cxnLst/>
            <a:rect l="l" t="t" r="r" b="b"/>
            <a:pathLst>
              <a:path h="1054735">
                <a:moveTo>
                  <a:pt x="0" y="0"/>
                </a:moveTo>
                <a:lnTo>
                  <a:pt x="0" y="1054608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48227" y="5020056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4">
                <a:moveTo>
                  <a:pt x="0" y="0"/>
                </a:moveTo>
                <a:lnTo>
                  <a:pt x="0" y="1053084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93007" y="5021579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39311" y="5021579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85616" y="5023103"/>
            <a:ext cx="0" cy="1050290"/>
          </a:xfrm>
          <a:custGeom>
            <a:avLst/>
            <a:gdLst/>
            <a:ahLst/>
            <a:cxnLst/>
            <a:rect l="l" t="t" r="r" b="b"/>
            <a:pathLst>
              <a:path h="1050289">
                <a:moveTo>
                  <a:pt x="0" y="0"/>
                </a:moveTo>
                <a:lnTo>
                  <a:pt x="0" y="1050036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30395" y="5024628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8512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76700" y="5026153"/>
            <a:ext cx="0" cy="1047115"/>
          </a:xfrm>
          <a:custGeom>
            <a:avLst/>
            <a:gdLst/>
            <a:ahLst/>
            <a:cxnLst/>
            <a:rect l="l" t="t" r="r" b="b"/>
            <a:pathLst>
              <a:path h="1047114">
                <a:moveTo>
                  <a:pt x="0" y="0"/>
                </a:moveTo>
                <a:lnTo>
                  <a:pt x="0" y="1046988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23004" y="5026153"/>
            <a:ext cx="0" cy="1047115"/>
          </a:xfrm>
          <a:custGeom>
            <a:avLst/>
            <a:gdLst/>
            <a:ahLst/>
            <a:cxnLst/>
            <a:rect l="l" t="t" r="r" b="b"/>
            <a:pathLst>
              <a:path h="1047114">
                <a:moveTo>
                  <a:pt x="0" y="0"/>
                </a:moveTo>
                <a:lnTo>
                  <a:pt x="0" y="1046988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67783" y="5027676"/>
            <a:ext cx="0" cy="1045844"/>
          </a:xfrm>
          <a:custGeom>
            <a:avLst/>
            <a:gdLst/>
            <a:ahLst/>
            <a:cxnLst/>
            <a:rect l="l" t="t" r="r" b="b"/>
            <a:pathLst>
              <a:path h="1045845">
                <a:moveTo>
                  <a:pt x="0" y="0"/>
                </a:moveTo>
                <a:lnTo>
                  <a:pt x="0" y="1045464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14088" y="5029200"/>
            <a:ext cx="0" cy="1043940"/>
          </a:xfrm>
          <a:custGeom>
            <a:avLst/>
            <a:gdLst/>
            <a:ahLst/>
            <a:cxnLst/>
            <a:rect l="l" t="t" r="r" b="b"/>
            <a:pathLst>
              <a:path h="1043939">
                <a:moveTo>
                  <a:pt x="0" y="0"/>
                </a:moveTo>
                <a:lnTo>
                  <a:pt x="0" y="1043940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60392" y="5029200"/>
            <a:ext cx="0" cy="1043940"/>
          </a:xfrm>
          <a:custGeom>
            <a:avLst/>
            <a:gdLst/>
            <a:ahLst/>
            <a:cxnLst/>
            <a:rect l="l" t="t" r="r" b="b"/>
            <a:pathLst>
              <a:path h="1043939">
                <a:moveTo>
                  <a:pt x="0" y="0"/>
                </a:moveTo>
                <a:lnTo>
                  <a:pt x="0" y="1043940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05171" y="5029200"/>
            <a:ext cx="0" cy="1043940"/>
          </a:xfrm>
          <a:custGeom>
            <a:avLst/>
            <a:gdLst/>
            <a:ahLst/>
            <a:cxnLst/>
            <a:rect l="l" t="t" r="r" b="b"/>
            <a:pathLst>
              <a:path h="1043939">
                <a:moveTo>
                  <a:pt x="0" y="0"/>
                </a:moveTo>
                <a:lnTo>
                  <a:pt x="0" y="1043940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951476" y="5039867"/>
            <a:ext cx="0" cy="1033780"/>
          </a:xfrm>
          <a:custGeom>
            <a:avLst/>
            <a:gdLst/>
            <a:ahLst/>
            <a:cxnLst/>
            <a:rect l="l" t="t" r="r" b="b"/>
            <a:pathLst>
              <a:path h="1033779">
                <a:moveTo>
                  <a:pt x="0" y="0"/>
                </a:moveTo>
                <a:lnTo>
                  <a:pt x="0" y="1033271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097779" y="5039867"/>
            <a:ext cx="0" cy="1033780"/>
          </a:xfrm>
          <a:custGeom>
            <a:avLst/>
            <a:gdLst/>
            <a:ahLst/>
            <a:cxnLst/>
            <a:rect l="l" t="t" r="r" b="b"/>
            <a:pathLst>
              <a:path h="1033779">
                <a:moveTo>
                  <a:pt x="0" y="0"/>
                </a:moveTo>
                <a:lnTo>
                  <a:pt x="0" y="1033271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42559" y="5041392"/>
            <a:ext cx="0" cy="1031875"/>
          </a:xfrm>
          <a:custGeom>
            <a:avLst/>
            <a:gdLst/>
            <a:ahLst/>
            <a:cxnLst/>
            <a:rect l="l" t="t" r="r" b="b"/>
            <a:pathLst>
              <a:path h="1031875">
                <a:moveTo>
                  <a:pt x="0" y="0"/>
                </a:moveTo>
                <a:lnTo>
                  <a:pt x="0" y="1031747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388864" y="5061203"/>
            <a:ext cx="0" cy="1012190"/>
          </a:xfrm>
          <a:custGeom>
            <a:avLst/>
            <a:gdLst/>
            <a:ahLst/>
            <a:cxnLst/>
            <a:rect l="l" t="t" r="r" b="b"/>
            <a:pathLst>
              <a:path h="1012189">
                <a:moveTo>
                  <a:pt x="0" y="0"/>
                </a:moveTo>
                <a:lnTo>
                  <a:pt x="0" y="1011936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535167" y="5126736"/>
            <a:ext cx="0" cy="946785"/>
          </a:xfrm>
          <a:custGeom>
            <a:avLst/>
            <a:gdLst/>
            <a:ahLst/>
            <a:cxnLst/>
            <a:rect l="l" t="t" r="r" b="b"/>
            <a:pathLst>
              <a:path h="946785">
                <a:moveTo>
                  <a:pt x="0" y="0"/>
                </a:moveTo>
                <a:lnTo>
                  <a:pt x="0" y="946404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679947" y="5135879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0"/>
                </a:moveTo>
                <a:lnTo>
                  <a:pt x="0" y="937260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972555" y="5263897"/>
            <a:ext cx="0" cy="809625"/>
          </a:xfrm>
          <a:custGeom>
            <a:avLst/>
            <a:gdLst/>
            <a:ahLst/>
            <a:cxnLst/>
            <a:rect l="l" t="t" r="r" b="b"/>
            <a:pathLst>
              <a:path h="809625">
                <a:moveTo>
                  <a:pt x="0" y="0"/>
                </a:moveTo>
                <a:lnTo>
                  <a:pt x="0" y="809243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117335" y="5312664"/>
            <a:ext cx="0" cy="760730"/>
          </a:xfrm>
          <a:custGeom>
            <a:avLst/>
            <a:gdLst/>
            <a:ahLst/>
            <a:cxnLst/>
            <a:rect l="l" t="t" r="r" b="b"/>
            <a:pathLst>
              <a:path h="760729">
                <a:moveTo>
                  <a:pt x="0" y="0"/>
                </a:moveTo>
                <a:lnTo>
                  <a:pt x="0" y="760476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240779" y="605637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3352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387084" y="6060185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31864" y="606932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76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678167" y="607009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962913" y="6073140"/>
            <a:ext cx="4811395" cy="0"/>
          </a:xfrm>
          <a:custGeom>
            <a:avLst/>
            <a:gdLst/>
            <a:ahLst/>
            <a:cxnLst/>
            <a:rect l="l" t="t" r="r" b="b"/>
            <a:pathLst>
              <a:path w="4811395">
                <a:moveTo>
                  <a:pt x="0" y="0"/>
                </a:moveTo>
                <a:lnTo>
                  <a:pt x="48112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75738" y="4744270"/>
            <a:ext cx="4365298" cy="506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90195">
              <a:lnSpc>
                <a:spcPts val="955"/>
              </a:lnSpc>
            </a:pPr>
            <a:r>
              <a:rPr sz="900" dirty="0">
                <a:solidFill>
                  <a:srgbClr val="404040"/>
                </a:solidFill>
                <a:cs typeface="Calibri"/>
              </a:rPr>
              <a:t>97.3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32410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96.88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32410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96.79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7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96.7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96.3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7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95.8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95.6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95.5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7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95.5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95.3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7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95.2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95.1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95.0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7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94.9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94.8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7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94.7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94.6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94.6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7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94.5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90195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94.4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85750">
              <a:spcBef>
                <a:spcPts val="7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93.6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85115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93.5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83210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93.3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263525">
              <a:spcBef>
                <a:spcPts val="7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91.6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7485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85.6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88595">
              <a:spcBef>
                <a:spcPts val="7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84.8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40970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80.4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61594">
              <a:spcBef>
                <a:spcPts val="7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73.3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68.8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204204" y="5806549"/>
            <a:ext cx="582211" cy="1987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40640">
              <a:lnSpc>
                <a:spcPts val="955"/>
              </a:lnSpc>
            </a:pPr>
            <a:r>
              <a:rPr sz="900" dirty="0">
                <a:solidFill>
                  <a:srgbClr val="404040"/>
                </a:solidFill>
                <a:cs typeface="Calibri"/>
              </a:rPr>
              <a:t>3.1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31750">
              <a:spcBef>
                <a:spcPts val="7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2.3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3970">
              <a:spcBef>
                <a:spcPts val="6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0.7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7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0.5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83538" y="4887467"/>
            <a:ext cx="286385" cy="1279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900" dirty="0">
                <a:solidFill>
                  <a:srgbClr val="585858"/>
                </a:solidFill>
                <a:cs typeface="Calibri"/>
              </a:rPr>
              <a:t>100.0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70485">
              <a:spcBef>
                <a:spcPts val="660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80.0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70485">
              <a:spcBef>
                <a:spcPts val="660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60.0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70485">
              <a:spcBef>
                <a:spcPts val="660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40.0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70485">
              <a:spcBef>
                <a:spcPts val="660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20.0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15570" algn="ctr">
              <a:spcBef>
                <a:spcPts val="655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0.0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75739" y="6133601"/>
            <a:ext cx="4831451" cy="3168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715" algn="r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S</a:t>
            </a:r>
            <a:r>
              <a:rPr sz="900" spc="5" dirty="0">
                <a:solidFill>
                  <a:srgbClr val="585858"/>
                </a:solidFill>
                <a:cs typeface="Calibri"/>
              </a:rPr>
              <a:t>L</a:t>
            </a:r>
            <a:r>
              <a:rPr sz="900" dirty="0">
                <a:solidFill>
                  <a:srgbClr val="585858"/>
                </a:solidFill>
                <a:cs typeface="Calibri"/>
              </a:rPr>
              <a:t>P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2700" marR="5080" indent="71120" algn="r">
              <a:lnSpc>
                <a:spcPct val="106300"/>
              </a:lnSpc>
            </a:pPr>
            <a:r>
              <a:rPr sz="900" dirty="0">
                <a:solidFill>
                  <a:srgbClr val="585858"/>
                </a:solidFill>
                <a:cs typeface="Calibri"/>
              </a:rPr>
              <a:t>H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G</a:t>
            </a:r>
            <a:r>
              <a:rPr sz="900" dirty="0">
                <a:solidFill>
                  <a:srgbClr val="585858"/>
                </a:solidFill>
                <a:cs typeface="Calibri"/>
              </a:rPr>
              <a:t>O V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cs typeface="Calibri"/>
              </a:rPr>
              <a:t>R PUE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cs typeface="Calibri"/>
              </a:rPr>
              <a:t>OL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Z</a:t>
            </a:r>
            <a:r>
              <a:rPr sz="900" dirty="0">
                <a:solidFill>
                  <a:srgbClr val="585858"/>
                </a:solidFill>
                <a:cs typeface="Calibri"/>
              </a:rPr>
              <a:t>AC 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Q</a:t>
            </a:r>
            <a:r>
              <a:rPr sz="900" dirty="0">
                <a:solidFill>
                  <a:srgbClr val="585858"/>
                </a:solidFill>
                <a:cs typeface="Calibri"/>
              </a:rPr>
              <a:t>RO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cs typeface="Calibri"/>
              </a:rPr>
              <a:t>G</a:t>
            </a:r>
            <a:r>
              <a:rPr sz="900" dirty="0">
                <a:solidFill>
                  <a:srgbClr val="585858"/>
                </a:solidFill>
                <a:cs typeface="Calibri"/>
              </a:rPr>
              <a:t>S 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Q</a:t>
            </a:r>
            <a:r>
              <a:rPr sz="900" dirty="0">
                <a:solidFill>
                  <a:srgbClr val="585858"/>
                </a:solidFill>
                <a:cs typeface="Calibri"/>
              </a:rPr>
              <a:t>ROO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R="5080" algn="r">
              <a:spcBef>
                <a:spcPts val="65"/>
              </a:spcBef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cs typeface="Calibri"/>
              </a:rPr>
              <a:t>IN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4604" marR="5080" indent="166370" algn="r">
              <a:lnSpc>
                <a:spcPct val="106300"/>
              </a:lnSpc>
            </a:pPr>
            <a:r>
              <a:rPr sz="900" spc="-5" dirty="0">
                <a:solidFill>
                  <a:srgbClr val="585858"/>
                </a:solidFill>
                <a:cs typeface="Calibri"/>
              </a:rPr>
              <a:t>NL </a:t>
            </a:r>
            <a:r>
              <a:rPr sz="900" dirty="0">
                <a:solidFill>
                  <a:srgbClr val="585858"/>
                </a:solidFill>
                <a:cs typeface="Calibri"/>
              </a:rPr>
              <a:t>T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L</a:t>
            </a:r>
            <a:r>
              <a:rPr sz="900" spc="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X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CA</a:t>
            </a:r>
            <a:r>
              <a:rPr sz="900" spc="10" dirty="0">
                <a:solidFill>
                  <a:srgbClr val="585858"/>
                </a:solidFill>
                <a:cs typeface="Calibri"/>
              </a:rPr>
              <a:t>M</a:t>
            </a:r>
            <a:r>
              <a:rPr sz="900" dirty="0">
                <a:solidFill>
                  <a:srgbClr val="585858"/>
                </a:solidFill>
                <a:cs typeface="Calibri"/>
              </a:rPr>
              <a:t>P MOR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H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G</a:t>
            </a:r>
            <a:r>
              <a:rPr sz="900" dirty="0">
                <a:solidFill>
                  <a:srgbClr val="585858"/>
                </a:solidFill>
                <a:cs typeface="Calibri"/>
              </a:rPr>
              <a:t>TO T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MP 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cs typeface="Calibri"/>
              </a:rPr>
              <a:t>ON MEX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N</a:t>
            </a:r>
            <a:r>
              <a:rPr sz="900" spc="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Y J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L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D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G</a:t>
            </a:r>
            <a:r>
              <a:rPr sz="900" dirty="0">
                <a:solidFill>
                  <a:srgbClr val="585858"/>
                </a:solidFill>
                <a:cs typeface="Calibri"/>
              </a:rPr>
              <a:t>O BC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CDM</a:t>
            </a:r>
            <a:r>
              <a:rPr sz="900" dirty="0">
                <a:solidFill>
                  <a:srgbClr val="585858"/>
                </a:solidFill>
                <a:cs typeface="Calibri"/>
              </a:rPr>
              <a:t>X T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B BCS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N</a:t>
            </a:r>
            <a:r>
              <a:rPr sz="900" spc="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C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G</a:t>
            </a:r>
            <a:r>
              <a:rPr sz="900" dirty="0">
                <a:solidFill>
                  <a:srgbClr val="585858"/>
                </a:solidFill>
                <a:cs typeface="Calibri"/>
              </a:rPr>
              <a:t>RO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cs typeface="Calibri"/>
              </a:rPr>
              <a:t>HIH O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X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cs typeface="Calibri"/>
              </a:rPr>
              <a:t>HIA MICH YUC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7044435" y="5536439"/>
          <a:ext cx="3514343" cy="7052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609"/>
                <a:gridCol w="831214"/>
                <a:gridCol w="641223"/>
                <a:gridCol w="725297"/>
              </a:tblGrid>
              <a:tr h="174129"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Cobertura</a:t>
                      </a: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Escuelas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ts val="129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ram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lic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cobertura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189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665480" algn="l"/>
                        </a:tabLst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Nacional	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11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Estados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4,507,998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80.4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1744">
                <a:tc>
                  <a:txBody>
                    <a:bodyPr/>
                    <a:lstStyle/>
                    <a:p>
                      <a:pPr marL="182245" indent="-173990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*Nacional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28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Estados  Representativos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3,893,722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92.8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55" name="object 55"/>
          <p:cNvSpPr/>
          <p:nvPr/>
        </p:nvSpPr>
        <p:spPr>
          <a:xfrm>
            <a:off x="1700364" y="1999181"/>
            <a:ext cx="2370374" cy="2080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53305" y="3307842"/>
            <a:ext cx="623570" cy="641985"/>
          </a:xfrm>
          <a:custGeom>
            <a:avLst/>
            <a:gdLst/>
            <a:ahLst/>
            <a:cxnLst/>
            <a:rect l="l" t="t" r="r" b="b"/>
            <a:pathLst>
              <a:path w="623570" h="641985">
                <a:moveTo>
                  <a:pt x="0" y="641604"/>
                </a:moveTo>
                <a:lnTo>
                  <a:pt x="623316" y="641604"/>
                </a:lnTo>
                <a:lnTo>
                  <a:pt x="623316" y="0"/>
                </a:lnTo>
                <a:lnTo>
                  <a:pt x="0" y="0"/>
                </a:lnTo>
                <a:lnTo>
                  <a:pt x="0" y="64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353305" y="3307842"/>
            <a:ext cx="623570" cy="641985"/>
          </a:xfrm>
          <a:custGeom>
            <a:avLst/>
            <a:gdLst/>
            <a:ahLst/>
            <a:cxnLst/>
            <a:rect l="l" t="t" r="r" b="b"/>
            <a:pathLst>
              <a:path w="623570" h="641985">
                <a:moveTo>
                  <a:pt x="0" y="641604"/>
                </a:moveTo>
                <a:lnTo>
                  <a:pt x="623316" y="641604"/>
                </a:lnTo>
                <a:lnTo>
                  <a:pt x="623316" y="0"/>
                </a:lnTo>
                <a:lnTo>
                  <a:pt x="0" y="0"/>
                </a:lnTo>
                <a:lnTo>
                  <a:pt x="0" y="64160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77111" y="6539586"/>
            <a:ext cx="7548880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solidFill>
                  <a:srgbClr val="FFFFFF"/>
                </a:solidFill>
                <a:cs typeface="Calibri"/>
              </a:rPr>
              <a:t>*Sin Estados con cobertura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no </a:t>
            </a:r>
            <a:r>
              <a:rPr sz="1100" dirty="0">
                <a:solidFill>
                  <a:srgbClr val="FFFFFF"/>
                </a:solidFill>
                <a:cs typeface="Calibri"/>
              </a:rPr>
              <a:t>Representativa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cs typeface="Calibri"/>
              </a:rPr>
              <a:t>escuelas: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Chiapas </a:t>
            </a:r>
            <a:r>
              <a:rPr sz="1100" dirty="0">
                <a:solidFill>
                  <a:srgbClr val="FFFFFF"/>
                </a:solidFill>
                <a:cs typeface="Calibri"/>
              </a:rPr>
              <a:t>y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Michoacán </a:t>
            </a:r>
            <a:r>
              <a:rPr sz="1100" dirty="0">
                <a:solidFill>
                  <a:srgbClr val="FFFFFF"/>
                </a:solidFill>
                <a:cs typeface="Calibri"/>
              </a:rPr>
              <a:t>aplicaron sólo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CONAFE; Oaxaca </a:t>
            </a:r>
            <a:r>
              <a:rPr sz="1100" dirty="0">
                <a:solidFill>
                  <a:srgbClr val="FFFFFF"/>
                </a:solidFill>
                <a:cs typeface="Calibri"/>
              </a:rPr>
              <a:t>además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de</a:t>
            </a:r>
            <a:r>
              <a:rPr sz="1100" spc="5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CONAFE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100" dirty="0">
                <a:solidFill>
                  <a:srgbClr val="FFFFFF"/>
                </a:solidFill>
                <a:cs typeface="Calibri"/>
              </a:rPr>
              <a:t>aplicó</a:t>
            </a:r>
            <a:r>
              <a:rPr sz="110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en</a:t>
            </a:r>
            <a:r>
              <a:rPr sz="110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algunas</a:t>
            </a:r>
            <a:r>
              <a:rPr sz="1100" spc="-2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escuelas</a:t>
            </a:r>
            <a:r>
              <a:rPr sz="1100" spc="-2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particulares</a:t>
            </a:r>
            <a:r>
              <a:rPr sz="1100" spc="-3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y</a:t>
            </a:r>
            <a:r>
              <a:rPr sz="1100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Yucatán</a:t>
            </a:r>
            <a:r>
              <a:rPr sz="1100" spc="-4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sí </a:t>
            </a:r>
            <a:r>
              <a:rPr sz="1100" dirty="0">
                <a:solidFill>
                  <a:srgbClr val="FFFFFF"/>
                </a:solidFill>
                <a:cs typeface="Calibri"/>
              </a:rPr>
              <a:t>realizó la</a:t>
            </a:r>
            <a:r>
              <a:rPr sz="1100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aplicación,</a:t>
            </a:r>
            <a:r>
              <a:rPr sz="1100" spc="-3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pero sólo</a:t>
            </a:r>
            <a:r>
              <a:rPr sz="1100" spc="-3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recogió</a:t>
            </a:r>
            <a:r>
              <a:rPr sz="1100" spc="-3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las</a:t>
            </a:r>
            <a:r>
              <a:rPr sz="110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hojas</a:t>
            </a:r>
            <a:r>
              <a:rPr sz="1100" spc="-3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de</a:t>
            </a:r>
            <a:r>
              <a:rPr sz="1100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respuesta</a:t>
            </a:r>
            <a:r>
              <a:rPr sz="1100" spc="-3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de</a:t>
            </a:r>
            <a:r>
              <a:rPr sz="1100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CONAFE.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>
              <a:lnSpc>
                <a:spcPts val="1240"/>
              </a:lnSpc>
            </a:pPr>
            <a:fld id="{81D60167-4931-47E6-BA6A-407CBD079E47}" type="slidenum">
              <a:rPr dirty="0">
                <a:solidFill>
                  <a:prstClr val="white"/>
                </a:solidFill>
              </a:rPr>
              <a:pPr marL="46355">
                <a:lnSpc>
                  <a:spcPts val="1240"/>
                </a:lnSpc>
              </a:pPr>
              <a:t>10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1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97541"/>
              </p:ext>
            </p:extLst>
          </p:nvPr>
        </p:nvGraphicFramePr>
        <p:xfrm>
          <a:off x="1629508" y="1239025"/>
          <a:ext cx="9319846" cy="483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51"/>
                <a:gridCol w="7482995"/>
              </a:tblGrid>
              <a:tr h="1179490">
                <a:tc>
                  <a:txBody>
                    <a:bodyPr/>
                    <a:lstStyle/>
                    <a:p>
                      <a:pPr algn="ctr"/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Nivel</a:t>
                      </a: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IV</a:t>
                      </a:r>
                      <a:endParaRPr lang="es-MX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estudiantes que se ubican en este nivel tienen un </a:t>
                      </a:r>
                      <a:r>
                        <a:rPr lang="es-MX" sz="20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 sobresaliente</a:t>
                      </a:r>
                      <a:r>
                        <a:rPr lang="es-MX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los aprendizajes clave del currículum.</a:t>
                      </a:r>
                      <a:endParaRPr lang="es-MX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8979">
                <a:tc>
                  <a:txBody>
                    <a:bodyPr/>
                    <a:lstStyle/>
                    <a:p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Nivel</a:t>
                      </a: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s-MX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estudiantes que se ubican en este nivel tienen un </a:t>
                      </a:r>
                      <a:r>
                        <a:rPr lang="es-MX" sz="20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</a:t>
                      </a:r>
                      <a:r>
                        <a:rPr lang="es-MX" sz="20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satisfactorio</a:t>
                      </a:r>
                      <a:r>
                        <a:rPr lang="es-MX" sz="20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los aprendizajes clave del currículum.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1775">
                <a:tc>
                  <a:txBody>
                    <a:bodyPr/>
                    <a:lstStyle/>
                    <a:p>
                      <a:pPr algn="ctr"/>
                      <a:endParaRPr lang="es-MX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Nivel</a:t>
                      </a: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es-MX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estudiantes que se ubican en este nivel tienen un </a:t>
                      </a:r>
                      <a:r>
                        <a:rPr lang="es-MX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 apenas indispensable</a:t>
                      </a:r>
                      <a:r>
                        <a:rPr lang="es-MX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los aprendizajes clave del currículum.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020">
                <a:tc>
                  <a:txBody>
                    <a:bodyPr/>
                    <a:lstStyle/>
                    <a:p>
                      <a:pPr algn="ctr"/>
                      <a:endParaRPr lang="es-MX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Nivel</a:t>
                      </a: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MX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estudiantes que se ubican en este nivel obtienen puntuaciones que representan un </a:t>
                      </a:r>
                      <a:r>
                        <a:rPr lang="es-MX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</a:t>
                      </a:r>
                      <a:r>
                        <a:rPr lang="es-MX" sz="20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insuficiente </a:t>
                      </a:r>
                      <a:r>
                        <a:rPr lang="es-MX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los aprendizajes clave del currículum, lo que refleja carencias fundamentales que dificultarán el aprendizaje futuro.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CuadroTexto 1"/>
          <p:cNvSpPr txBox="1"/>
          <p:nvPr/>
        </p:nvSpPr>
        <p:spPr>
          <a:xfrm>
            <a:off x="1717704" y="193050"/>
            <a:ext cx="777686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Descriptores genéricos del logro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 arriba 8"/>
          <p:cNvSpPr/>
          <p:nvPr/>
        </p:nvSpPr>
        <p:spPr>
          <a:xfrm>
            <a:off x="227276" y="1169930"/>
            <a:ext cx="1080120" cy="4896544"/>
          </a:xfrm>
          <a:prstGeom prst="up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273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846775"/>
              </p:ext>
            </p:extLst>
          </p:nvPr>
        </p:nvGraphicFramePr>
        <p:xfrm>
          <a:off x="1091821" y="2415655"/>
          <a:ext cx="1019750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986"/>
                <a:gridCol w="2722766"/>
                <a:gridCol w="2549376"/>
                <a:gridCol w="2549376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44.00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38.59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-5.41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32.00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35.97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+3.97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19.76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+1.76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6.00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5.68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-0.32</a:t>
                      </a:r>
                      <a:endParaRPr lang="es-MX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87137" y="339183"/>
            <a:ext cx="51187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ESTATAL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153922"/>
            <a:ext cx="24669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83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64111"/>
              </p:ext>
            </p:extLst>
          </p:nvPr>
        </p:nvGraphicFramePr>
        <p:xfrm>
          <a:off x="764273" y="2347415"/>
          <a:ext cx="10467836" cy="358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959"/>
                <a:gridCol w="2616959"/>
                <a:gridCol w="2616959"/>
                <a:gridCol w="2616959"/>
              </a:tblGrid>
              <a:tr h="71787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787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41.00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35.42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-5.58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1787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32.00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36.94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+4.94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1787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20.00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20.95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+0.95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1787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7.00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6.69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-0.31</a:t>
                      </a:r>
                      <a:endParaRPr lang="es-MX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99100" y="430545"/>
            <a:ext cx="511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LA PAZ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153922"/>
            <a:ext cx="2466975" cy="9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3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366095"/>
              </p:ext>
            </p:extLst>
          </p:nvPr>
        </p:nvGraphicFramePr>
        <p:xfrm>
          <a:off x="1400405" y="2497540"/>
          <a:ext cx="9463212" cy="352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803"/>
                <a:gridCol w="2365803"/>
                <a:gridCol w="2365803"/>
                <a:gridCol w="2365803"/>
              </a:tblGrid>
              <a:tr h="704225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0422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45.00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41.79</a:t>
                      </a:r>
                      <a:endParaRPr lang="es-MX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-3.21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0422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34.00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35.38</a:t>
                      </a:r>
                      <a:endParaRPr lang="es-MX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+1.38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0422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18.45</a:t>
                      </a:r>
                      <a:endParaRPr lang="es-MX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+0.45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0422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4.38</a:t>
                      </a:r>
                      <a:endParaRPr lang="es-MX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+1.38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93" y="220724"/>
            <a:ext cx="1989272" cy="8438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87137" y="220724"/>
            <a:ext cx="51187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COMONDÚ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</p:spTree>
    <p:extLst>
      <p:ext uri="{BB962C8B-B14F-4D97-AF65-F5344CB8AC3E}">
        <p14:creationId xmlns:p14="http://schemas.microsoft.com/office/powerpoint/2010/main" val="2404238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662930"/>
              </p:ext>
            </p:extLst>
          </p:nvPr>
        </p:nvGraphicFramePr>
        <p:xfrm>
          <a:off x="958157" y="2270023"/>
          <a:ext cx="10317712" cy="331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428"/>
                <a:gridCol w="2579428"/>
                <a:gridCol w="2579428"/>
                <a:gridCol w="2579428"/>
              </a:tblGrid>
              <a:tr h="66238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6238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45.00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45.96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+0.96</a:t>
                      </a:r>
                      <a:endParaRPr lang="es-MX" sz="2400" b="1" dirty="0"/>
                    </a:p>
                  </a:txBody>
                  <a:tcPr/>
                </a:tc>
              </a:tr>
              <a:tr h="66238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34.00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31.96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-2.04</a:t>
                      </a:r>
                      <a:endParaRPr lang="es-MX" sz="2400" b="1" dirty="0"/>
                    </a:p>
                  </a:txBody>
                  <a:tcPr/>
                </a:tc>
              </a:tr>
              <a:tr h="66238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16.00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19.47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+3.47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238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2.59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-1.41</a:t>
                      </a:r>
                      <a:endParaRPr lang="es-MX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8574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58157" y="339509"/>
            <a:ext cx="51187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LORETO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</p:spTree>
    <p:extLst>
      <p:ext uri="{BB962C8B-B14F-4D97-AF65-F5344CB8AC3E}">
        <p14:creationId xmlns:p14="http://schemas.microsoft.com/office/powerpoint/2010/main" val="796735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79707"/>
              </p:ext>
            </p:extLst>
          </p:nvPr>
        </p:nvGraphicFramePr>
        <p:xfrm>
          <a:off x="1228298" y="2429301"/>
          <a:ext cx="9826388" cy="311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597"/>
                <a:gridCol w="2456597"/>
                <a:gridCol w="2456597"/>
                <a:gridCol w="2456597"/>
              </a:tblGrid>
              <a:tr h="62226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2268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I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47.00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45.70</a:t>
                      </a:r>
                      <a:endParaRPr lang="es-MX" sz="20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-1.30</a:t>
                      </a:r>
                      <a:endParaRPr lang="es-MX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2268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II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34.00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35.01</a:t>
                      </a:r>
                      <a:endParaRPr lang="es-MX" sz="20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+1.01</a:t>
                      </a:r>
                      <a:endParaRPr lang="es-MX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2268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III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14.00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16.51</a:t>
                      </a:r>
                      <a:endParaRPr lang="es-MX" sz="20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+2.54</a:t>
                      </a:r>
                      <a:endParaRPr lang="es-MX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2268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IV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5.00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2.78</a:t>
                      </a:r>
                      <a:endParaRPr lang="es-MX" sz="20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-2.22</a:t>
                      </a:r>
                      <a:endParaRPr lang="es-MX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9239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46515" y="662557"/>
            <a:ext cx="5118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MULEGÉ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</p:spTree>
    <p:extLst>
      <p:ext uri="{BB962C8B-B14F-4D97-AF65-F5344CB8AC3E}">
        <p14:creationId xmlns:p14="http://schemas.microsoft.com/office/powerpoint/2010/main" val="26582305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05450"/>
              </p:ext>
            </p:extLst>
          </p:nvPr>
        </p:nvGraphicFramePr>
        <p:xfrm>
          <a:off x="1105469" y="2652160"/>
          <a:ext cx="9744500" cy="331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125"/>
                <a:gridCol w="2436125"/>
                <a:gridCol w="2436125"/>
                <a:gridCol w="2436125"/>
              </a:tblGrid>
              <a:tr h="66238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6238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46.00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36.91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-9.09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238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31.00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35.89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+4.89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238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17.00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20.51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+3.51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238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6.69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+1.69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5"/>
            <a:ext cx="2466975" cy="106216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35076" y="294067"/>
            <a:ext cx="511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LOS CABOS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</p:spTree>
    <p:extLst>
      <p:ext uri="{BB962C8B-B14F-4D97-AF65-F5344CB8AC3E}">
        <p14:creationId xmlns:p14="http://schemas.microsoft.com/office/powerpoint/2010/main" val="1948279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74006"/>
              </p:ext>
            </p:extLst>
          </p:nvPr>
        </p:nvGraphicFramePr>
        <p:xfrm>
          <a:off x="859807" y="2652158"/>
          <a:ext cx="10085696" cy="314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424"/>
                <a:gridCol w="2521424"/>
                <a:gridCol w="2521424"/>
                <a:gridCol w="2521424"/>
              </a:tblGrid>
              <a:tr h="62962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962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62.00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53.66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-8.34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962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18.66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+0.66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962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13.00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16.54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+3.54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962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8.00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11.13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+3.13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9239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87137" y="594616"/>
            <a:ext cx="51187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</a:t>
            </a:r>
          </a:p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ESTATAL</a:t>
            </a:r>
          </a:p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</p:spTree>
    <p:extLst>
      <p:ext uri="{BB962C8B-B14F-4D97-AF65-F5344CB8AC3E}">
        <p14:creationId xmlns:p14="http://schemas.microsoft.com/office/powerpoint/2010/main" val="412736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33685"/>
              </p:ext>
            </p:extLst>
          </p:nvPr>
        </p:nvGraphicFramePr>
        <p:xfrm>
          <a:off x="941695" y="2652160"/>
          <a:ext cx="10031104" cy="301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776"/>
                <a:gridCol w="2507776"/>
                <a:gridCol w="2507776"/>
                <a:gridCol w="2507776"/>
              </a:tblGrid>
              <a:tr h="60233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072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233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59.00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50.00</a:t>
                      </a:r>
                      <a:endParaRPr lang="es-MX" sz="2400" b="1" dirty="0"/>
                    </a:p>
                  </a:txBody>
                  <a:tcPr>
                    <a:solidFill>
                      <a:srgbClr val="D072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-9.00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0233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18.63</a:t>
                      </a:r>
                      <a:endParaRPr lang="es-MX" sz="2400" b="1" dirty="0"/>
                    </a:p>
                  </a:txBody>
                  <a:tcPr>
                    <a:solidFill>
                      <a:srgbClr val="D072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+0.63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0233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15.00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18.53</a:t>
                      </a:r>
                      <a:endParaRPr lang="es-MX" sz="2400" b="1" dirty="0"/>
                    </a:p>
                  </a:txBody>
                  <a:tcPr>
                    <a:solidFill>
                      <a:srgbClr val="D072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+3.53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0233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8.00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12.85</a:t>
                      </a:r>
                      <a:endParaRPr lang="es-MX" sz="2400" b="1" dirty="0"/>
                    </a:p>
                  </a:txBody>
                  <a:tcPr>
                    <a:solidFill>
                      <a:srgbClr val="D072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+4.85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9239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87137" y="405985"/>
            <a:ext cx="51187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LA PAZ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</p:spTree>
    <p:extLst>
      <p:ext uri="{BB962C8B-B14F-4D97-AF65-F5344CB8AC3E}">
        <p14:creationId xmlns:p14="http://schemas.microsoft.com/office/powerpoint/2010/main" val="551719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82388" y="2161420"/>
            <a:ext cx="10099343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prueba correspondiente a Planea Educación Básica se aplica con el propósito de conocer en qué medida los estudiantes </a:t>
            </a:r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logran dominar un conjunto de aprendizajes esenciales</a:t>
            </a:r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término, tanto de la educación primaria como la de la educación secundaria, en dos campos de formación: Lenguaje y Comunicación (Comprensión Lectora) y Matemáticas. </a:t>
            </a:r>
          </a:p>
          <a:p>
            <a:pPr algn="just"/>
            <a:endParaRPr lang="es-MX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153922"/>
            <a:ext cx="2466975" cy="11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04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05095"/>
              </p:ext>
            </p:extLst>
          </p:nvPr>
        </p:nvGraphicFramePr>
        <p:xfrm>
          <a:off x="1009935" y="2652161"/>
          <a:ext cx="9744500" cy="309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125"/>
                <a:gridCol w="2436125"/>
                <a:gridCol w="2436125"/>
                <a:gridCol w="2436125"/>
              </a:tblGrid>
              <a:tr h="618709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6E88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8709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58.00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45.25</a:t>
                      </a:r>
                      <a:endParaRPr lang="es-MX" sz="2400" b="1" dirty="0"/>
                    </a:p>
                  </a:txBody>
                  <a:tcPr>
                    <a:solidFill>
                      <a:srgbClr val="6E88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-12.75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18709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20.00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23.01</a:t>
                      </a:r>
                      <a:endParaRPr lang="es-MX" sz="2400" b="1" dirty="0"/>
                    </a:p>
                  </a:txBody>
                  <a:tcPr>
                    <a:solidFill>
                      <a:srgbClr val="6E88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+3.01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18709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13.00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21.85</a:t>
                      </a:r>
                      <a:endParaRPr lang="es-MX" sz="2400" b="1" dirty="0"/>
                    </a:p>
                  </a:txBody>
                  <a:tcPr>
                    <a:solidFill>
                      <a:srgbClr val="6E88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+8.85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18709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9.00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9.89</a:t>
                      </a:r>
                      <a:endParaRPr lang="es-MX" sz="2400" b="1" dirty="0"/>
                    </a:p>
                  </a:txBody>
                  <a:tcPr>
                    <a:solidFill>
                      <a:srgbClr val="6E88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+0.89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1007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5359" y="489635"/>
            <a:ext cx="5118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COMONDÚ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</p:spTree>
    <p:extLst>
      <p:ext uri="{BB962C8B-B14F-4D97-AF65-F5344CB8AC3E}">
        <p14:creationId xmlns:p14="http://schemas.microsoft.com/office/powerpoint/2010/main" val="1314003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03073"/>
              </p:ext>
            </p:extLst>
          </p:nvPr>
        </p:nvGraphicFramePr>
        <p:xfrm>
          <a:off x="1064525" y="2652161"/>
          <a:ext cx="9799092" cy="3161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773"/>
                <a:gridCol w="2449773"/>
                <a:gridCol w="2449773"/>
                <a:gridCol w="2449773"/>
              </a:tblGrid>
              <a:tr h="63235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32357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66.00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55.13</a:t>
                      </a:r>
                      <a:endParaRPr lang="es-MX" sz="2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-10.87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2357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15.00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11.84</a:t>
                      </a:r>
                      <a:endParaRPr lang="es-MX" sz="2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-3.16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2357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14.00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25.70</a:t>
                      </a:r>
                      <a:endParaRPr lang="es-MX" sz="2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+11.70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2357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7.34</a:t>
                      </a:r>
                      <a:endParaRPr lang="es-MX" sz="2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+2.34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9239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87137" y="512432"/>
            <a:ext cx="511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LORETO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</p:spTree>
    <p:extLst>
      <p:ext uri="{BB962C8B-B14F-4D97-AF65-F5344CB8AC3E}">
        <p14:creationId xmlns:p14="http://schemas.microsoft.com/office/powerpoint/2010/main" val="1444674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199945"/>
              </p:ext>
            </p:extLst>
          </p:nvPr>
        </p:nvGraphicFramePr>
        <p:xfrm>
          <a:off x="1400403" y="2361065"/>
          <a:ext cx="9599692" cy="3234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3"/>
                <a:gridCol w="2399923"/>
                <a:gridCol w="2399923"/>
                <a:gridCol w="2399923"/>
              </a:tblGrid>
              <a:tr h="64690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1A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46903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I</a:t>
                      </a:r>
                      <a:endParaRPr lang="es-MX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63.00</a:t>
                      </a:r>
                      <a:endParaRPr lang="es-MX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66.51</a:t>
                      </a:r>
                      <a:endParaRPr lang="es-MX" sz="2800" b="1" dirty="0"/>
                    </a:p>
                  </a:txBody>
                  <a:tcPr>
                    <a:solidFill>
                      <a:srgbClr val="C1A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+3.51</a:t>
                      </a:r>
                      <a:endParaRPr lang="es-MX" sz="2800" b="1" dirty="0"/>
                    </a:p>
                  </a:txBody>
                  <a:tcPr/>
                </a:tc>
              </a:tr>
              <a:tr h="646903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II</a:t>
                      </a:r>
                      <a:endParaRPr lang="es-MX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19.00</a:t>
                      </a:r>
                      <a:endParaRPr lang="es-MX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16.65</a:t>
                      </a:r>
                      <a:endParaRPr lang="es-MX" sz="2800" b="1" dirty="0"/>
                    </a:p>
                  </a:txBody>
                  <a:tcPr>
                    <a:solidFill>
                      <a:srgbClr val="C1A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-2.35</a:t>
                      </a:r>
                      <a:endParaRPr lang="es-MX" sz="2800" b="1" dirty="0"/>
                    </a:p>
                  </a:txBody>
                  <a:tcPr/>
                </a:tc>
              </a:tr>
              <a:tr h="646903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III</a:t>
                      </a:r>
                      <a:endParaRPr lang="es-MX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12.00</a:t>
                      </a:r>
                      <a:endParaRPr lang="es-MX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8.95</a:t>
                      </a:r>
                      <a:endParaRPr lang="es-MX" sz="2800" b="1" dirty="0"/>
                    </a:p>
                  </a:txBody>
                  <a:tcPr>
                    <a:solidFill>
                      <a:srgbClr val="C1A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-3.05</a:t>
                      </a:r>
                      <a:endParaRPr lang="es-MX" sz="2800" b="1" dirty="0"/>
                    </a:p>
                  </a:txBody>
                  <a:tcPr/>
                </a:tc>
              </a:tr>
              <a:tr h="646903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IV</a:t>
                      </a:r>
                      <a:endParaRPr lang="es-MX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6.00</a:t>
                      </a:r>
                      <a:endParaRPr lang="es-MX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7.89</a:t>
                      </a:r>
                      <a:endParaRPr lang="es-MX" sz="2800" b="1" dirty="0"/>
                    </a:p>
                  </a:txBody>
                  <a:tcPr>
                    <a:solidFill>
                      <a:srgbClr val="C1A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+1.89</a:t>
                      </a:r>
                      <a:endParaRPr lang="es-MX" sz="2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9239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94634" y="405985"/>
            <a:ext cx="51187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MULEGÉ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</p:spTree>
    <p:extLst>
      <p:ext uri="{BB962C8B-B14F-4D97-AF65-F5344CB8AC3E}">
        <p14:creationId xmlns:p14="http://schemas.microsoft.com/office/powerpoint/2010/main" val="3256937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42297"/>
              </p:ext>
            </p:extLst>
          </p:nvPr>
        </p:nvGraphicFramePr>
        <p:xfrm>
          <a:off x="1105469" y="2415655"/>
          <a:ext cx="9294124" cy="292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531"/>
                <a:gridCol w="2323531"/>
                <a:gridCol w="2323531"/>
                <a:gridCol w="2323531"/>
              </a:tblGrid>
              <a:tr h="58412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4124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65.00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55.55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-9.45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84124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16.00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18.26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+2.26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84124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12.00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14.66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+2.66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84124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7.00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11.53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+4.53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9239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16963" y="359819"/>
            <a:ext cx="511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LOS CABOS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</p:spTree>
    <p:extLst>
      <p:ext uri="{BB962C8B-B14F-4D97-AF65-F5344CB8AC3E}">
        <p14:creationId xmlns:p14="http://schemas.microsoft.com/office/powerpoint/2010/main" val="1941857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48229"/>
              </p:ext>
            </p:extLst>
          </p:nvPr>
        </p:nvGraphicFramePr>
        <p:xfrm>
          <a:off x="968991" y="2292824"/>
          <a:ext cx="9799092" cy="3334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773"/>
                <a:gridCol w="2449773"/>
                <a:gridCol w="2449773"/>
                <a:gridCol w="2449773"/>
              </a:tblGrid>
              <a:tr h="61091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100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65.00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55.55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-9.45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68100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16.00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18.26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+2.26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68100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12.00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14.66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+2.66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68100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7.00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11.53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+4.53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9239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87137" y="452151"/>
            <a:ext cx="5118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LOS CABOS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</p:spTree>
    <p:extLst>
      <p:ext uri="{BB962C8B-B14F-4D97-AF65-F5344CB8AC3E}">
        <p14:creationId xmlns:p14="http://schemas.microsoft.com/office/powerpoint/2010/main" val="2574574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45112"/>
              </p:ext>
            </p:extLst>
          </p:nvPr>
        </p:nvGraphicFramePr>
        <p:xfrm>
          <a:off x="1348153" y="1597610"/>
          <a:ext cx="954258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393"/>
                <a:gridCol w="2547901"/>
                <a:gridCol w="2385647"/>
                <a:gridCol w="2385647"/>
              </a:tblGrid>
              <a:tr h="318319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319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I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44.00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38.59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-5.41</a:t>
                      </a:r>
                      <a:endParaRPr lang="es-MX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8319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II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32.00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35.97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+3.97</a:t>
                      </a:r>
                      <a:endParaRPr lang="es-MX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8319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III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18.00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19.76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+1.76</a:t>
                      </a:r>
                      <a:endParaRPr lang="es-MX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8319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IV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6.00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5.68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-0.32</a:t>
                      </a:r>
                      <a:endParaRPr lang="es-MX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646985" y="357757"/>
            <a:ext cx="5205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ESTATAL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40382"/>
              </p:ext>
            </p:extLst>
          </p:nvPr>
        </p:nvGraphicFramePr>
        <p:xfrm>
          <a:off x="1359875" y="4220307"/>
          <a:ext cx="9460524" cy="227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131"/>
                <a:gridCol w="2365131"/>
                <a:gridCol w="2365131"/>
                <a:gridCol w="2365131"/>
              </a:tblGrid>
              <a:tr h="455795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579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I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65.00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55.55</a:t>
                      </a:r>
                      <a:endParaRPr lang="es-MX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-9.45</a:t>
                      </a:r>
                      <a:endParaRPr lang="es-MX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5579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II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16.00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18.26</a:t>
                      </a:r>
                      <a:endParaRPr lang="es-MX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+2.26</a:t>
                      </a:r>
                      <a:endParaRPr lang="es-MX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5579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III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12.00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14.66</a:t>
                      </a:r>
                      <a:endParaRPr lang="es-MX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+2.66</a:t>
                      </a:r>
                      <a:endParaRPr lang="es-MX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5579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IV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7.00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11.53</a:t>
                      </a:r>
                      <a:endParaRPr lang="es-MX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+4.53</a:t>
                      </a:r>
                      <a:endParaRPr lang="es-MX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914400" y="964564"/>
            <a:ext cx="3868616" cy="6330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LENGUAJE Y COMUNICACIÓN</a:t>
            </a:r>
            <a:endParaRPr lang="es-MX" b="1" dirty="0"/>
          </a:p>
        </p:txBody>
      </p:sp>
      <p:sp>
        <p:nvSpPr>
          <p:cNvPr id="8" name="7 Rectángulo"/>
          <p:cNvSpPr/>
          <p:nvPr/>
        </p:nvSpPr>
        <p:spPr>
          <a:xfrm>
            <a:off x="1043353" y="3657600"/>
            <a:ext cx="2227385" cy="5627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MATEMÁTICAS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499709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50" y="395784"/>
            <a:ext cx="2944616" cy="23201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6815" y="1144649"/>
            <a:ext cx="103380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COMPARATIVOS </a:t>
            </a:r>
          </a:p>
          <a:p>
            <a:pPr algn="ctr"/>
            <a:r>
              <a:rPr lang="es-MX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 BÁSICA 2015/2016</a:t>
            </a:r>
          </a:p>
          <a:p>
            <a:pPr algn="ctr"/>
            <a:endParaRPr lang="es-MX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ANÁLISIS POR MODALIDAD   </a:t>
            </a:r>
          </a:p>
        </p:txBody>
      </p:sp>
    </p:spTree>
    <p:extLst>
      <p:ext uri="{BB962C8B-B14F-4D97-AF65-F5344CB8AC3E}">
        <p14:creationId xmlns:p14="http://schemas.microsoft.com/office/powerpoint/2010/main" val="2123815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857476"/>
              </p:ext>
            </p:extLst>
          </p:nvPr>
        </p:nvGraphicFramePr>
        <p:xfrm>
          <a:off x="958157" y="1944273"/>
          <a:ext cx="10636812" cy="439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203"/>
                <a:gridCol w="2659203"/>
                <a:gridCol w="2659203"/>
                <a:gridCol w="2659203"/>
              </a:tblGrid>
              <a:tr h="87999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7999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12.39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13.65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+1.26</a:t>
                      </a:r>
                      <a:endParaRPr lang="es-MX" sz="2400" b="1" dirty="0"/>
                    </a:p>
                  </a:txBody>
                  <a:tcPr anchor="ctr"/>
                </a:tc>
              </a:tr>
              <a:tr h="87999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28.17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32.05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+3.88</a:t>
                      </a:r>
                      <a:endParaRPr lang="es-MX" sz="2400" b="1" dirty="0"/>
                    </a:p>
                  </a:txBody>
                  <a:tcPr anchor="ctr"/>
                </a:tc>
              </a:tr>
              <a:tr h="87999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40.43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36.22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-4.21</a:t>
                      </a:r>
                      <a:endParaRPr lang="es-MX" sz="2400" b="1" dirty="0"/>
                    </a:p>
                  </a:txBody>
                  <a:tcPr anchor="ctr"/>
                </a:tc>
              </a:tr>
              <a:tr h="87999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19.03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18.09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-0.94</a:t>
                      </a:r>
                      <a:endParaRPr lang="es-MX" sz="2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83015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58157" y="220724"/>
            <a:ext cx="51187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PARTICULARES</a:t>
            </a:r>
          </a:p>
          <a:p>
            <a:pPr algn="ctr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</p:spTree>
    <p:extLst>
      <p:ext uri="{BB962C8B-B14F-4D97-AF65-F5344CB8AC3E}">
        <p14:creationId xmlns:p14="http://schemas.microsoft.com/office/powerpoint/2010/main" val="585767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385042"/>
              </p:ext>
            </p:extLst>
          </p:nvPr>
        </p:nvGraphicFramePr>
        <p:xfrm>
          <a:off x="968992" y="1924332"/>
          <a:ext cx="10366952" cy="4252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738"/>
                <a:gridCol w="2591738"/>
                <a:gridCol w="2591738"/>
                <a:gridCol w="2591738"/>
              </a:tblGrid>
              <a:tr h="85052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5052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33.64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27.56</a:t>
                      </a:r>
                      <a:endParaRPr lang="es-MX" sz="2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-6.08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5052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22.24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21.81</a:t>
                      </a:r>
                      <a:endParaRPr lang="es-MX" sz="2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-0.43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5052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23.58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22.66</a:t>
                      </a:r>
                      <a:endParaRPr lang="es-MX" sz="2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-0.92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5052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20.54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27.98</a:t>
                      </a:r>
                      <a:endParaRPr lang="es-MX" sz="2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+14.88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96949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16963" y="220724"/>
            <a:ext cx="51187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PARTICULARES</a:t>
            </a:r>
          </a:p>
          <a:p>
            <a:pPr algn="ctr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</p:spTree>
    <p:extLst>
      <p:ext uri="{BB962C8B-B14F-4D97-AF65-F5344CB8AC3E}">
        <p14:creationId xmlns:p14="http://schemas.microsoft.com/office/powerpoint/2010/main" val="3132931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26678"/>
              </p:ext>
            </p:extLst>
          </p:nvPr>
        </p:nvGraphicFramePr>
        <p:xfrm>
          <a:off x="1023581" y="2074460"/>
          <a:ext cx="10454188" cy="39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547"/>
                <a:gridCol w="2613547"/>
                <a:gridCol w="2613547"/>
                <a:gridCol w="2613547"/>
              </a:tblGrid>
              <a:tr h="79157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91570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I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57.09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54.93</a:t>
                      </a:r>
                      <a:endParaRPr lang="es-MX" sz="2800" b="1" dirty="0"/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-2.16</a:t>
                      </a:r>
                      <a:endParaRPr lang="es-MX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91570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II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27.92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19.71</a:t>
                      </a:r>
                      <a:endParaRPr lang="es-MX" sz="2800" b="1" dirty="0"/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-8.21</a:t>
                      </a:r>
                      <a:endParaRPr lang="es-MX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91570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III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15.00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25.36</a:t>
                      </a:r>
                      <a:endParaRPr lang="es-MX" sz="2800" b="1" dirty="0"/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+10.36</a:t>
                      </a:r>
                      <a:endParaRPr lang="es-MX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91570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IV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0.00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0.00</a:t>
                      </a:r>
                      <a:endParaRPr lang="es-MX" sz="2800" b="1" dirty="0"/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0.00</a:t>
                      </a:r>
                      <a:endParaRPr lang="es-MX" sz="28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9239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03315" y="220724"/>
            <a:ext cx="51187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CONAFE</a:t>
            </a:r>
          </a:p>
          <a:p>
            <a:pPr algn="ctr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</p:spTree>
    <p:extLst>
      <p:ext uri="{BB962C8B-B14F-4D97-AF65-F5344CB8AC3E}">
        <p14:creationId xmlns:p14="http://schemas.microsoft.com/office/powerpoint/2010/main" val="1008501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24708" y="2161420"/>
            <a:ext cx="966174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 se encuentra alineada a </a:t>
            </a:r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planes y programas de estudio</a:t>
            </a:r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educación primaria y secundaria, las comparaciones válidas de resultados son únicamente las que realiza </a:t>
            </a:r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plantel contra sí mismo</a:t>
            </a:r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No son válidos los comparativos en diferentes escuelas de manera descontextualizada, ni aquellas que deriven en un juicio acerca de la calidad docente.</a:t>
            </a:r>
          </a:p>
          <a:p>
            <a:pPr algn="just"/>
            <a:endParaRPr lang="es-MX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153922"/>
            <a:ext cx="2466975" cy="104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296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78169"/>
              </p:ext>
            </p:extLst>
          </p:nvPr>
        </p:nvGraphicFramePr>
        <p:xfrm>
          <a:off x="941697" y="2019871"/>
          <a:ext cx="10238492" cy="430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623"/>
                <a:gridCol w="2559623"/>
                <a:gridCol w="2559623"/>
                <a:gridCol w="2559623"/>
              </a:tblGrid>
              <a:tr h="86110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10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69.59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68.55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-1.04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86110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11.67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12.61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+0.94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86110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16.25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14.49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-1.76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110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2.50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4.35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+1.85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7540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16962" y="220724"/>
            <a:ext cx="51187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CONAFE</a:t>
            </a:r>
          </a:p>
          <a:p>
            <a:pPr algn="ctr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</p:spTree>
    <p:extLst>
      <p:ext uri="{BB962C8B-B14F-4D97-AF65-F5344CB8AC3E}">
        <p14:creationId xmlns:p14="http://schemas.microsoft.com/office/powerpoint/2010/main" val="25758465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88022"/>
              </p:ext>
            </p:extLst>
          </p:nvPr>
        </p:nvGraphicFramePr>
        <p:xfrm>
          <a:off x="764273" y="1965281"/>
          <a:ext cx="10699848" cy="408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962"/>
                <a:gridCol w="2674962"/>
                <a:gridCol w="2674962"/>
                <a:gridCol w="2674962"/>
              </a:tblGrid>
              <a:tr h="81613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16136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I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75.96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54.55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-21.41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816136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II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19.86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34.75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+14.89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816136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III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2.68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10.72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+8.04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816136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IV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1.51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0.00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-1.51</a:t>
                      </a:r>
                      <a:endParaRPr lang="es-MX" sz="2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7540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48724" y="220724"/>
            <a:ext cx="51187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MIGRANTES</a:t>
            </a:r>
          </a:p>
          <a:p>
            <a:pPr algn="ctr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</p:spTree>
    <p:extLst>
      <p:ext uri="{BB962C8B-B14F-4D97-AF65-F5344CB8AC3E}">
        <p14:creationId xmlns:p14="http://schemas.microsoft.com/office/powerpoint/2010/main" val="1378387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133372"/>
              </p:ext>
            </p:extLst>
          </p:nvPr>
        </p:nvGraphicFramePr>
        <p:xfrm>
          <a:off x="1173707" y="1951630"/>
          <a:ext cx="10057000" cy="3933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250"/>
                <a:gridCol w="2514250"/>
                <a:gridCol w="2514250"/>
                <a:gridCol w="2514250"/>
              </a:tblGrid>
              <a:tr h="786671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667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62.34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78.98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+16.64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8667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24.36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8.95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-15.41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8667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3.48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6.49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+3.01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8667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1.51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5.58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+4.07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108946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2246" y="220724"/>
            <a:ext cx="51187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MIGRANTES</a:t>
            </a:r>
          </a:p>
          <a:p>
            <a:pPr algn="ctr"/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</p:spTree>
    <p:extLst>
      <p:ext uri="{BB962C8B-B14F-4D97-AF65-F5344CB8AC3E}">
        <p14:creationId xmlns:p14="http://schemas.microsoft.com/office/powerpoint/2010/main" val="3438843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084268"/>
              </p:ext>
            </p:extLst>
          </p:nvPr>
        </p:nvGraphicFramePr>
        <p:xfrm>
          <a:off x="818865" y="2142311"/>
          <a:ext cx="10536072" cy="39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018"/>
                <a:gridCol w="2634018"/>
                <a:gridCol w="2634018"/>
                <a:gridCol w="2634018"/>
              </a:tblGrid>
              <a:tr h="79164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9164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56.01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46.18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-9.83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9164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32.11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33.72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+1.61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9164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9.81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17.30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+7.49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9164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2.07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2.80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+0.73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9239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9667" y="220724"/>
            <a:ext cx="51187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</a:t>
            </a:r>
          </a:p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MULTIGRADO</a:t>
            </a:r>
          </a:p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</p:spTree>
    <p:extLst>
      <p:ext uri="{BB962C8B-B14F-4D97-AF65-F5344CB8AC3E}">
        <p14:creationId xmlns:p14="http://schemas.microsoft.com/office/powerpoint/2010/main" val="4150350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43032"/>
              </p:ext>
            </p:extLst>
          </p:nvPr>
        </p:nvGraphicFramePr>
        <p:xfrm>
          <a:off x="1037229" y="2224585"/>
          <a:ext cx="9926144" cy="414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536"/>
                <a:gridCol w="2481536"/>
                <a:gridCol w="2481536"/>
                <a:gridCol w="2481536"/>
              </a:tblGrid>
              <a:tr h="82958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29587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70.76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53.61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-17.15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829587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14.98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17.84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+2.86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829587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9.70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19.45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+9.75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829587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4.56</a:t>
                      </a:r>
                      <a:endParaRPr lang="es-MX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9.10</a:t>
                      </a:r>
                      <a:endParaRPr lang="es-MX" sz="2400" b="1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+4.54</a:t>
                      </a:r>
                      <a:endParaRPr lang="es-MX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220724"/>
            <a:ext cx="2466975" cy="9239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21429" y="252097"/>
            <a:ext cx="51187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</a:t>
            </a: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PRIMARIA </a:t>
            </a:r>
          </a:p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MULTIGRADO</a:t>
            </a:r>
          </a:p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</p:spTree>
    <p:extLst>
      <p:ext uri="{BB962C8B-B14F-4D97-AF65-F5344CB8AC3E}">
        <p14:creationId xmlns:p14="http://schemas.microsoft.com/office/powerpoint/2010/main" val="2472998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63810"/>
              </p:ext>
            </p:extLst>
          </p:nvPr>
        </p:nvGraphicFramePr>
        <p:xfrm>
          <a:off x="1042735" y="1241948"/>
          <a:ext cx="997651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496"/>
                <a:gridCol w="2663761"/>
                <a:gridCol w="2494128"/>
                <a:gridCol w="2494128"/>
              </a:tblGrid>
              <a:tr h="35642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950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44.00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38.59</a:t>
                      </a:r>
                      <a:endParaRPr lang="es-MX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-5.41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2950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32.00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35.97</a:t>
                      </a:r>
                      <a:endParaRPr lang="es-MX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+3.97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2950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19.76</a:t>
                      </a:r>
                      <a:endParaRPr lang="es-MX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+1.76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2950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6.00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5.68</a:t>
                      </a:r>
                      <a:endParaRPr lang="es-MX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-0.32</a:t>
                      </a:r>
                      <a:endParaRPr lang="es-MX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87136" y="108350"/>
            <a:ext cx="902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PLANEA BÁSICA 2015/2016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31105" y="735716"/>
            <a:ext cx="2987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Y COMUNICACIÓN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42735" y="3663161"/>
            <a:ext cx="160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743008"/>
              </p:ext>
            </p:extLst>
          </p:nvPr>
        </p:nvGraphicFramePr>
        <p:xfrm>
          <a:off x="1075536" y="4162565"/>
          <a:ext cx="990276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692"/>
                <a:gridCol w="2475692"/>
                <a:gridCol w="2475692"/>
                <a:gridCol w="2475692"/>
              </a:tblGrid>
              <a:tr h="19379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NIVEL DE LOGRO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379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62.00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53.66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-8.34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9379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18.66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+0.66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9379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III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13.00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16.54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+3.54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9379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IV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8.00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11.13</a:t>
                      </a:r>
                      <a:endParaRPr lang="es-MX" sz="2400" b="1" dirty="0"/>
                    </a:p>
                  </a:txBody>
                  <a:tcPr>
                    <a:solidFill>
                      <a:srgbClr val="EC5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+3.13</a:t>
                      </a:r>
                      <a:endParaRPr lang="es-MX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95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761995" y="1234016"/>
          <a:ext cx="10620379" cy="4442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536"/>
                <a:gridCol w="858184"/>
                <a:gridCol w="847393"/>
                <a:gridCol w="1062038"/>
                <a:gridCol w="1062038"/>
                <a:gridCol w="1062038"/>
                <a:gridCol w="1062038"/>
                <a:gridCol w="1062038"/>
                <a:gridCol w="1062038"/>
                <a:gridCol w="1062038"/>
              </a:tblGrid>
              <a:tr h="51399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7169">
                <a:tc>
                  <a:txBody>
                    <a:bodyPr/>
                    <a:lstStyle/>
                    <a:p>
                      <a:r>
                        <a:rPr lang="es-MX" dirty="0" smtClean="0"/>
                        <a:t>Tercero de Preescolar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ELSEN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887169">
                <a:tc>
                  <a:txBody>
                    <a:bodyPr/>
                    <a:lstStyle/>
                    <a:p>
                      <a:r>
                        <a:rPr lang="es-MX" dirty="0" smtClean="0"/>
                        <a:t>Sexto de Primaria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887169">
                <a:tc>
                  <a:txBody>
                    <a:bodyPr/>
                    <a:lstStyle/>
                    <a:p>
                      <a:r>
                        <a:rPr lang="es-MX" dirty="0" smtClean="0"/>
                        <a:t>Tercero de Secundaria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1267384">
                <a:tc>
                  <a:txBody>
                    <a:bodyPr/>
                    <a:lstStyle/>
                    <a:p>
                      <a:r>
                        <a:rPr lang="es-MX" dirty="0" smtClean="0"/>
                        <a:t>Último</a:t>
                      </a:r>
                      <a:r>
                        <a:rPr lang="es-MX" baseline="0" dirty="0" smtClean="0"/>
                        <a:t> de Media Superior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ELSEN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47725" y="5867400"/>
            <a:ext cx="933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Ofrece información anual al Sistema Educativo Nacional (SEN) con las evaluaciones del INEE.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81425" y="371475"/>
            <a:ext cx="570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NUEVO ESQUEMA DE APLICACIONES PLANEA</a:t>
            </a: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13907" y="1683748"/>
            <a:ext cx="1124617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principal objetivo de Planea Educación Básica 2016, es que </a:t>
            </a:r>
            <a:r>
              <a:rPr lang="es-MX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maestros</a:t>
            </a:r>
            <a:r>
              <a:rPr lang="es-MX" sz="2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directores</a:t>
            </a:r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MX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supervisores</a:t>
            </a:r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cuenten con una </a:t>
            </a:r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</a:t>
            </a:r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evaluación que les permita obtener información acerca del logro alcanzado por los alumnos de cada centro escolar, al terminar el nivel educativo, permitiendo que el </a:t>
            </a:r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colectivo reflexione </a:t>
            </a:r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las sesiones del </a:t>
            </a:r>
            <a:r>
              <a:rPr lang="es-MX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 Técnico Escolar </a:t>
            </a:r>
            <a:r>
              <a:rPr lang="es-MX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(CTE) acerca de estos resultados. De esta manera, se podrán detectar oportunamente áreas, temas o contenidos que requieren mayor atención y, con ello, enriquecer la intervención pedagógica establecida en la Ruta de Mejora de las escuelas.</a:t>
            </a:r>
          </a:p>
          <a:p>
            <a:pPr algn="just"/>
            <a:endParaRPr lang="es-MX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09" y="153922"/>
            <a:ext cx="24669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69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0475" y="929385"/>
            <a:ext cx="1442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srgbClr val="82226D"/>
                </a:solidFill>
                <a:cs typeface="Calibri"/>
              </a:rPr>
              <a:t>Educación Básica</a:t>
            </a:r>
            <a:r>
              <a:rPr sz="1200" b="1" spc="-65" dirty="0">
                <a:solidFill>
                  <a:srgbClr val="82226D"/>
                </a:solidFill>
                <a:cs typeface="Calibri"/>
              </a:rPr>
              <a:t> </a:t>
            </a:r>
            <a:r>
              <a:rPr sz="1200" b="1" dirty="0">
                <a:solidFill>
                  <a:srgbClr val="82226D"/>
                </a:solidFill>
                <a:cs typeface="Calibri"/>
              </a:rPr>
              <a:t>2016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2871" y="72389"/>
            <a:ext cx="2174875" cy="190500"/>
          </a:xfrm>
          <a:custGeom>
            <a:avLst/>
            <a:gdLst/>
            <a:ahLst/>
            <a:cxnLst/>
            <a:rect l="l" t="t" r="r" b="b"/>
            <a:pathLst>
              <a:path w="2174875" h="190500">
                <a:moveTo>
                  <a:pt x="0" y="190500"/>
                </a:moveTo>
                <a:lnTo>
                  <a:pt x="2174748" y="190500"/>
                </a:lnTo>
                <a:lnTo>
                  <a:pt x="2174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2871" y="72389"/>
            <a:ext cx="2174875" cy="190500"/>
          </a:xfrm>
          <a:custGeom>
            <a:avLst/>
            <a:gdLst/>
            <a:ahLst/>
            <a:cxnLst/>
            <a:rect l="l" t="t" r="r" b="b"/>
            <a:pathLst>
              <a:path w="2174875" h="190500">
                <a:moveTo>
                  <a:pt x="0" y="190500"/>
                </a:moveTo>
                <a:lnTo>
                  <a:pt x="2174748" y="190500"/>
                </a:lnTo>
                <a:lnTo>
                  <a:pt x="2174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9740" y="71627"/>
            <a:ext cx="3061716" cy="900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2565" y="990346"/>
            <a:ext cx="3535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srgbClr val="7E7E7E"/>
                </a:solidFill>
                <a:cs typeface="Calibri"/>
              </a:rPr>
              <a:t>Subsecretaría </a:t>
            </a:r>
            <a:r>
              <a:rPr sz="1200" b="1" dirty="0">
                <a:solidFill>
                  <a:srgbClr val="7E7E7E"/>
                </a:solidFill>
                <a:cs typeface="Calibri"/>
              </a:rPr>
              <a:t>de </a:t>
            </a:r>
            <a:r>
              <a:rPr sz="1200" b="1" spc="-5" dirty="0">
                <a:solidFill>
                  <a:srgbClr val="7E7E7E"/>
                </a:solidFill>
                <a:cs typeface="Calibri"/>
              </a:rPr>
              <a:t>Planeación, </a:t>
            </a:r>
            <a:r>
              <a:rPr sz="1200" b="1" spc="-10" dirty="0">
                <a:solidFill>
                  <a:srgbClr val="7E7E7E"/>
                </a:solidFill>
                <a:cs typeface="Calibri"/>
              </a:rPr>
              <a:t>Evaluación </a:t>
            </a:r>
            <a:r>
              <a:rPr sz="1200" b="1" dirty="0">
                <a:solidFill>
                  <a:srgbClr val="7E7E7E"/>
                </a:solidFill>
                <a:cs typeface="Calibri"/>
              </a:rPr>
              <a:t>y</a:t>
            </a:r>
            <a:r>
              <a:rPr sz="1200" b="1" spc="10" dirty="0">
                <a:solidFill>
                  <a:srgbClr val="7E7E7E"/>
                </a:solidFill>
                <a:cs typeface="Calibri"/>
              </a:rPr>
              <a:t> </a:t>
            </a:r>
            <a:r>
              <a:rPr sz="1200" b="1" spc="-5" dirty="0">
                <a:solidFill>
                  <a:srgbClr val="7E7E7E"/>
                </a:solidFill>
                <a:cs typeface="Calibri"/>
              </a:rPr>
              <a:t>Coordinación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2942" y="1670559"/>
            <a:ext cx="3633470" cy="113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3600" b="1" spc="-5" dirty="0">
                <a:solidFill>
                  <a:srgbClr val="00793C"/>
                </a:solidFill>
                <a:cs typeface="Calibri"/>
              </a:rPr>
              <a:t>Planea Básica</a:t>
            </a:r>
            <a:r>
              <a:rPr sz="3600" b="1" spc="-80" dirty="0">
                <a:solidFill>
                  <a:srgbClr val="00793C"/>
                </a:solidFill>
                <a:cs typeface="Calibri"/>
              </a:rPr>
              <a:t> </a:t>
            </a:r>
            <a:r>
              <a:rPr sz="3600" b="1" dirty="0">
                <a:solidFill>
                  <a:srgbClr val="00793C"/>
                </a:solidFill>
                <a:cs typeface="Calibri"/>
              </a:rPr>
              <a:t>2016</a:t>
            </a:r>
            <a:endParaRPr sz="3600">
              <a:solidFill>
                <a:prstClr val="black"/>
              </a:solidFill>
              <a:cs typeface="Calibri"/>
            </a:endParaRPr>
          </a:p>
          <a:p>
            <a:pPr algn="ctr"/>
            <a:r>
              <a:rPr sz="3600" b="1" spc="-15" dirty="0">
                <a:solidFill>
                  <a:srgbClr val="00793C"/>
                </a:solidFill>
                <a:cs typeface="Calibri"/>
              </a:rPr>
              <a:t>Informe</a:t>
            </a:r>
            <a:r>
              <a:rPr sz="3600" b="1" spc="-40" dirty="0">
                <a:solidFill>
                  <a:srgbClr val="00793C"/>
                </a:solidFill>
                <a:cs typeface="Calibri"/>
              </a:rPr>
              <a:t> </a:t>
            </a:r>
            <a:r>
              <a:rPr sz="3600" b="1" spc="-15" dirty="0">
                <a:solidFill>
                  <a:srgbClr val="00793C"/>
                </a:solidFill>
                <a:cs typeface="Calibri"/>
              </a:rPr>
              <a:t>cobertura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56432" y="3060192"/>
            <a:ext cx="5705856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4952134" y="6586830"/>
            <a:ext cx="199812" cy="510908"/>
          </a:xfrm>
          <a:prstGeom prst="rect">
            <a:avLst/>
          </a:prstGeom>
        </p:spPr>
        <p:txBody>
          <a:bodyPr vert="horz" wrap="square" lIns="0" tIns="48767" rIns="0" bIns="0" rtlCol="0">
            <a:spAutoFit/>
          </a:bodyPr>
          <a:lstStyle/>
          <a:p>
            <a:pPr marL="46355">
              <a:lnSpc>
                <a:spcPts val="1240"/>
              </a:lnSpc>
            </a:pPr>
            <a:fld id="{81D60167-4931-47E6-BA6A-407CBD079E47}" type="slidenum">
              <a:rPr dirty="0">
                <a:solidFill>
                  <a:prstClr val="white"/>
                </a:solidFill>
              </a:rPr>
              <a:pPr marL="46355">
                <a:lnSpc>
                  <a:spcPts val="1240"/>
                </a:lnSpc>
              </a:pPr>
              <a:t>5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0475" y="929385"/>
            <a:ext cx="1442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srgbClr val="82226D"/>
                </a:solidFill>
                <a:cs typeface="Calibri"/>
              </a:rPr>
              <a:t>Educación Básica</a:t>
            </a:r>
            <a:r>
              <a:rPr sz="1200" b="1" spc="-65" dirty="0">
                <a:solidFill>
                  <a:srgbClr val="82226D"/>
                </a:solidFill>
                <a:cs typeface="Calibri"/>
              </a:rPr>
              <a:t> </a:t>
            </a:r>
            <a:r>
              <a:rPr sz="1200" b="1" dirty="0">
                <a:solidFill>
                  <a:srgbClr val="82226D"/>
                </a:solidFill>
                <a:cs typeface="Calibri"/>
              </a:rPr>
              <a:t>2016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2871" y="72389"/>
            <a:ext cx="2174875" cy="190500"/>
          </a:xfrm>
          <a:custGeom>
            <a:avLst/>
            <a:gdLst/>
            <a:ahLst/>
            <a:cxnLst/>
            <a:rect l="l" t="t" r="r" b="b"/>
            <a:pathLst>
              <a:path w="2174875" h="190500">
                <a:moveTo>
                  <a:pt x="0" y="190500"/>
                </a:moveTo>
                <a:lnTo>
                  <a:pt x="2174748" y="190500"/>
                </a:lnTo>
                <a:lnTo>
                  <a:pt x="2174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2871" y="72389"/>
            <a:ext cx="2174875" cy="190500"/>
          </a:xfrm>
          <a:custGeom>
            <a:avLst/>
            <a:gdLst/>
            <a:ahLst/>
            <a:cxnLst/>
            <a:rect l="l" t="t" r="r" b="b"/>
            <a:pathLst>
              <a:path w="2174875" h="190500">
                <a:moveTo>
                  <a:pt x="0" y="190500"/>
                </a:moveTo>
                <a:lnTo>
                  <a:pt x="2174748" y="190500"/>
                </a:lnTo>
                <a:lnTo>
                  <a:pt x="2174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9740" y="71627"/>
            <a:ext cx="3061716" cy="900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2565" y="990346"/>
            <a:ext cx="3535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srgbClr val="7E7E7E"/>
                </a:solidFill>
                <a:cs typeface="Calibri"/>
              </a:rPr>
              <a:t>Subsecretaría </a:t>
            </a:r>
            <a:r>
              <a:rPr sz="1200" b="1" dirty="0">
                <a:solidFill>
                  <a:srgbClr val="7E7E7E"/>
                </a:solidFill>
                <a:cs typeface="Calibri"/>
              </a:rPr>
              <a:t>de </a:t>
            </a:r>
            <a:r>
              <a:rPr sz="1200" b="1" spc="-5" dirty="0">
                <a:solidFill>
                  <a:srgbClr val="7E7E7E"/>
                </a:solidFill>
                <a:cs typeface="Calibri"/>
              </a:rPr>
              <a:t>Planeación, </a:t>
            </a:r>
            <a:r>
              <a:rPr sz="1200" b="1" spc="-10" dirty="0">
                <a:solidFill>
                  <a:srgbClr val="7E7E7E"/>
                </a:solidFill>
                <a:cs typeface="Calibri"/>
              </a:rPr>
              <a:t>Evaluación </a:t>
            </a:r>
            <a:r>
              <a:rPr sz="1200" b="1" dirty="0">
                <a:solidFill>
                  <a:srgbClr val="7E7E7E"/>
                </a:solidFill>
                <a:cs typeface="Calibri"/>
              </a:rPr>
              <a:t>y</a:t>
            </a:r>
            <a:r>
              <a:rPr sz="1200" b="1" spc="10" dirty="0">
                <a:solidFill>
                  <a:srgbClr val="7E7E7E"/>
                </a:solidFill>
                <a:cs typeface="Calibri"/>
              </a:rPr>
              <a:t> </a:t>
            </a:r>
            <a:r>
              <a:rPr sz="1200" b="1" spc="-5" dirty="0">
                <a:solidFill>
                  <a:srgbClr val="7E7E7E"/>
                </a:solidFill>
                <a:cs typeface="Calibri"/>
              </a:rPr>
              <a:t>Coordinación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56478" y="369952"/>
            <a:ext cx="174561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Consideraciones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85620" y="1634109"/>
            <a:ext cx="6018530" cy="465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/>
            <a:r>
              <a:rPr sz="1600" spc="-5" dirty="0">
                <a:solidFill>
                  <a:prstClr val="black"/>
                </a:solidFill>
                <a:cs typeface="Calibri"/>
              </a:rPr>
              <a:t>En 2015 </a:t>
            </a:r>
            <a:r>
              <a:rPr sz="1600" dirty="0">
                <a:solidFill>
                  <a:prstClr val="black"/>
                </a:solidFill>
                <a:cs typeface="Calibri"/>
              </a:rPr>
              <a:t>se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realizó </a:t>
            </a:r>
            <a:r>
              <a:rPr sz="1600" dirty="0">
                <a:solidFill>
                  <a:prstClr val="black"/>
                </a:solidFill>
                <a:cs typeface="Calibri"/>
              </a:rPr>
              <a:t>la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primera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aplicación de Planea Básica en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sus 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modalidades </a:t>
            </a:r>
            <a:r>
              <a:rPr sz="1600" b="1" dirty="0">
                <a:solidFill>
                  <a:prstClr val="black"/>
                </a:solidFill>
                <a:cs typeface="Calibri"/>
              </a:rPr>
              <a:t>ELSEN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-Evaluación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del Logro </a:t>
            </a:r>
            <a:r>
              <a:rPr sz="1600" dirty="0">
                <a:solidFill>
                  <a:prstClr val="black"/>
                </a:solidFill>
                <a:cs typeface="Calibri"/>
              </a:rPr>
              <a:t>del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Sistema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Educativo 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Nacional- a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cargo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del INEE y </a:t>
            </a:r>
            <a:r>
              <a:rPr sz="1600" b="1" spc="-10" dirty="0">
                <a:solidFill>
                  <a:prstClr val="black"/>
                </a:solidFill>
                <a:cs typeface="Calibri"/>
              </a:rPr>
              <a:t>ELCE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–Evaluación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del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Logro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de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Centros  Escolares-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a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cargo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de </a:t>
            </a:r>
            <a:r>
              <a:rPr sz="1600" dirty="0">
                <a:solidFill>
                  <a:prstClr val="black"/>
                </a:solidFill>
                <a:cs typeface="Calibri"/>
              </a:rPr>
              <a:t>la</a:t>
            </a:r>
            <a:r>
              <a:rPr sz="16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55" dirty="0">
                <a:solidFill>
                  <a:prstClr val="black"/>
                </a:solidFill>
                <a:cs typeface="Calibri"/>
              </a:rPr>
              <a:t>SEP.</a:t>
            </a:r>
            <a:endParaRPr sz="16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20"/>
              </a:spcBef>
            </a:pP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/>
            <a:r>
              <a:rPr sz="1600" spc="-5" dirty="0">
                <a:solidFill>
                  <a:prstClr val="black"/>
                </a:solidFill>
                <a:cs typeface="Calibri"/>
              </a:rPr>
              <a:t>En 2016, </a:t>
            </a:r>
            <a:r>
              <a:rPr sz="1600" dirty="0">
                <a:solidFill>
                  <a:prstClr val="black"/>
                </a:solidFill>
                <a:cs typeface="Calibri"/>
              </a:rPr>
              <a:t>la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prueba Planea se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aplicó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censalmente en las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fechas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y  términos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publicados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en diciembre de 2015 en el </a:t>
            </a:r>
            <a:r>
              <a:rPr sz="1600" b="1" i="1" spc="-5" dirty="0">
                <a:solidFill>
                  <a:prstClr val="black"/>
                </a:solidFill>
                <a:cs typeface="Calibri"/>
              </a:rPr>
              <a:t>Calendario </a:t>
            </a:r>
            <a:r>
              <a:rPr sz="1600" b="1" i="1" spc="-10" dirty="0">
                <a:solidFill>
                  <a:prstClr val="black"/>
                </a:solidFill>
                <a:cs typeface="Calibri"/>
              </a:rPr>
              <a:t>de  Evaluaciones </a:t>
            </a:r>
            <a:r>
              <a:rPr sz="1600" b="1" i="1" spc="-5" dirty="0">
                <a:solidFill>
                  <a:prstClr val="black"/>
                </a:solidFill>
                <a:cs typeface="Calibri"/>
              </a:rPr>
              <a:t>SEP-INEE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. La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calificación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de las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pruebas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fue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realizada por 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los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docentes, para </a:t>
            </a:r>
            <a:r>
              <a:rPr sz="1600" dirty="0">
                <a:solidFill>
                  <a:prstClr val="black"/>
                </a:solidFill>
                <a:cs typeface="Calibri"/>
              </a:rPr>
              <a:t>lo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cual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la SEP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diseñó un manual de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apoyo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y una  aplicación de</a:t>
            </a:r>
            <a:r>
              <a:rPr sz="1600" spc="-90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cómputo.</a:t>
            </a:r>
            <a:endParaRPr sz="16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20"/>
              </a:spcBef>
            </a:pP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715" algn="just"/>
            <a:r>
              <a:rPr sz="1600" spc="-10" dirty="0">
                <a:solidFill>
                  <a:prstClr val="black"/>
                </a:solidFill>
                <a:cs typeface="Calibri"/>
              </a:rPr>
              <a:t>Además,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en coordinación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con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las Autoridades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Educativas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Estatales,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la 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SEP recolectó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las hojas de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respuestas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para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calificar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las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pruebas por 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niveles de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logro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y devolver a los docentes los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resultados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para  contrastarlos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con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el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ejercicio realizado por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ellos en junio</a:t>
            </a:r>
            <a:r>
              <a:rPr sz="1600" spc="240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pasado.</a:t>
            </a:r>
            <a:endParaRPr sz="16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20"/>
              </a:spcBef>
            </a:pP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715" algn="just"/>
            <a:r>
              <a:rPr sz="1600" spc="-5" dirty="0">
                <a:solidFill>
                  <a:prstClr val="black"/>
                </a:solidFill>
                <a:cs typeface="Calibri"/>
              </a:rPr>
              <a:t>Asimismo los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resultados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se devuelven a los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centros escolares,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a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través 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del sitio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web </a:t>
            </a:r>
            <a:r>
              <a:rPr sz="1600" dirty="0">
                <a:solidFill>
                  <a:prstClr val="black"/>
                </a:solidFill>
                <a:cs typeface="Calibri"/>
              </a:rPr>
              <a:t>de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Planea </a:t>
            </a:r>
            <a:r>
              <a:rPr sz="1600" u="heavy" spc="-10" dirty="0">
                <a:solidFill>
                  <a:srgbClr val="0000FF"/>
                </a:solidFill>
                <a:cs typeface="Calibri"/>
                <a:hlinkClick r:id="rId3"/>
              </a:rPr>
              <a:t>http://planea.sep.gob.mx/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, </a:t>
            </a:r>
            <a:r>
              <a:rPr sz="1600" b="1" spc="-15" dirty="0">
                <a:solidFill>
                  <a:prstClr val="black"/>
                </a:solidFill>
                <a:cs typeface="Calibri"/>
              </a:rPr>
              <a:t>para </a:t>
            </a:r>
            <a:r>
              <a:rPr sz="1600" b="1" dirty="0">
                <a:solidFill>
                  <a:prstClr val="black"/>
                </a:solidFill>
                <a:cs typeface="Calibri"/>
              </a:rPr>
              <a:t>su </a:t>
            </a:r>
            <a:r>
              <a:rPr sz="1600" b="1" spc="-5" dirty="0">
                <a:solidFill>
                  <a:prstClr val="black"/>
                </a:solidFill>
                <a:cs typeface="Calibri"/>
              </a:rPr>
              <a:t>uso interno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, 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por alumno, por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grupo y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por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plantel</a:t>
            </a:r>
            <a:r>
              <a:rPr sz="1600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educativo.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26908" y="2569464"/>
            <a:ext cx="2583179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4952134" y="6586830"/>
            <a:ext cx="199812" cy="510908"/>
          </a:xfrm>
          <a:prstGeom prst="rect">
            <a:avLst/>
          </a:prstGeom>
        </p:spPr>
        <p:txBody>
          <a:bodyPr vert="horz" wrap="square" lIns="0" tIns="48767" rIns="0" bIns="0" rtlCol="0">
            <a:spAutoFit/>
          </a:bodyPr>
          <a:lstStyle/>
          <a:p>
            <a:pPr marL="46355">
              <a:lnSpc>
                <a:spcPts val="1240"/>
              </a:lnSpc>
            </a:pPr>
            <a:fld id="{81D60167-4931-47E6-BA6A-407CBD079E47}" type="slidenum">
              <a:rPr dirty="0">
                <a:solidFill>
                  <a:prstClr val="white"/>
                </a:solidFill>
              </a:rPr>
              <a:pPr marL="46355">
                <a:lnSpc>
                  <a:spcPts val="1240"/>
                </a:lnSpc>
              </a:pPr>
              <a:t>6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0475" y="929385"/>
            <a:ext cx="1442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srgbClr val="82226D"/>
                </a:solidFill>
                <a:cs typeface="Calibri"/>
              </a:rPr>
              <a:t>Educación Básica</a:t>
            </a:r>
            <a:r>
              <a:rPr sz="1200" b="1" spc="-65" dirty="0">
                <a:solidFill>
                  <a:srgbClr val="82226D"/>
                </a:solidFill>
                <a:cs typeface="Calibri"/>
              </a:rPr>
              <a:t> </a:t>
            </a:r>
            <a:r>
              <a:rPr sz="1200" b="1" dirty="0">
                <a:solidFill>
                  <a:srgbClr val="82226D"/>
                </a:solidFill>
                <a:cs typeface="Calibri"/>
              </a:rPr>
              <a:t>2016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2871" y="72389"/>
            <a:ext cx="2174875" cy="190500"/>
          </a:xfrm>
          <a:custGeom>
            <a:avLst/>
            <a:gdLst/>
            <a:ahLst/>
            <a:cxnLst/>
            <a:rect l="l" t="t" r="r" b="b"/>
            <a:pathLst>
              <a:path w="2174875" h="190500">
                <a:moveTo>
                  <a:pt x="0" y="190500"/>
                </a:moveTo>
                <a:lnTo>
                  <a:pt x="2174748" y="190500"/>
                </a:lnTo>
                <a:lnTo>
                  <a:pt x="2174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2871" y="72389"/>
            <a:ext cx="2174875" cy="190500"/>
          </a:xfrm>
          <a:custGeom>
            <a:avLst/>
            <a:gdLst/>
            <a:ahLst/>
            <a:cxnLst/>
            <a:rect l="l" t="t" r="r" b="b"/>
            <a:pathLst>
              <a:path w="2174875" h="190500">
                <a:moveTo>
                  <a:pt x="0" y="190500"/>
                </a:moveTo>
                <a:lnTo>
                  <a:pt x="2174748" y="190500"/>
                </a:lnTo>
                <a:lnTo>
                  <a:pt x="2174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9740" y="71627"/>
            <a:ext cx="3061716" cy="900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2565" y="990346"/>
            <a:ext cx="3535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srgbClr val="7E7E7E"/>
                </a:solidFill>
                <a:cs typeface="Calibri"/>
              </a:rPr>
              <a:t>Subsecretaría </a:t>
            </a:r>
            <a:r>
              <a:rPr sz="1200" b="1" dirty="0">
                <a:solidFill>
                  <a:srgbClr val="7E7E7E"/>
                </a:solidFill>
                <a:cs typeface="Calibri"/>
              </a:rPr>
              <a:t>de </a:t>
            </a:r>
            <a:r>
              <a:rPr sz="1200" b="1" spc="-5" dirty="0">
                <a:solidFill>
                  <a:srgbClr val="7E7E7E"/>
                </a:solidFill>
                <a:cs typeface="Calibri"/>
              </a:rPr>
              <a:t>Planeación, </a:t>
            </a:r>
            <a:r>
              <a:rPr sz="1200" b="1" spc="-10" dirty="0">
                <a:solidFill>
                  <a:srgbClr val="7E7E7E"/>
                </a:solidFill>
                <a:cs typeface="Calibri"/>
              </a:rPr>
              <a:t>Evaluación </a:t>
            </a:r>
            <a:r>
              <a:rPr sz="1200" b="1" dirty="0">
                <a:solidFill>
                  <a:srgbClr val="7E7E7E"/>
                </a:solidFill>
                <a:cs typeface="Calibri"/>
              </a:rPr>
              <a:t>y</a:t>
            </a:r>
            <a:r>
              <a:rPr sz="1200" b="1" spc="10" dirty="0">
                <a:solidFill>
                  <a:srgbClr val="7E7E7E"/>
                </a:solidFill>
                <a:cs typeface="Calibri"/>
              </a:rPr>
              <a:t> </a:t>
            </a:r>
            <a:r>
              <a:rPr sz="1200" b="1" spc="-5" dirty="0">
                <a:solidFill>
                  <a:srgbClr val="7E7E7E"/>
                </a:solidFill>
                <a:cs typeface="Calibri"/>
              </a:rPr>
              <a:t>Coordinación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5" dirty="0"/>
              <a:t>Orientación </a:t>
            </a:r>
            <a:r>
              <a:rPr spc="-15" dirty="0"/>
              <a:t>para </a:t>
            </a:r>
            <a:r>
              <a:rPr spc="-5" dirty="0"/>
              <a:t>el </a:t>
            </a:r>
            <a:r>
              <a:rPr dirty="0"/>
              <a:t>Uso de</a:t>
            </a:r>
            <a:r>
              <a:rPr spc="-85" dirty="0"/>
              <a:t> </a:t>
            </a:r>
            <a:r>
              <a:rPr spc="-5" dirty="0"/>
              <a:t>los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99990" y="537591"/>
            <a:ext cx="35128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10" dirty="0">
                <a:solidFill>
                  <a:srgbClr val="00793C"/>
                </a:solidFill>
                <a:cs typeface="Calibri"/>
              </a:rPr>
              <a:t>resultados </a:t>
            </a:r>
            <a:r>
              <a:rPr sz="2000" b="1" dirty="0">
                <a:solidFill>
                  <a:srgbClr val="00793C"/>
                </a:solidFill>
                <a:cs typeface="Calibri"/>
              </a:rPr>
              <a:t>de </a:t>
            </a:r>
            <a:r>
              <a:rPr sz="2000" b="1" spc="-5" dirty="0">
                <a:solidFill>
                  <a:srgbClr val="00793C"/>
                </a:solidFill>
                <a:cs typeface="Calibri"/>
              </a:rPr>
              <a:t>Planea Básica</a:t>
            </a:r>
            <a:r>
              <a:rPr sz="2000" b="1" spc="-15" dirty="0">
                <a:solidFill>
                  <a:srgbClr val="00793C"/>
                </a:solidFill>
                <a:cs typeface="Calibri"/>
              </a:rPr>
              <a:t> </a:t>
            </a:r>
            <a:r>
              <a:rPr sz="2000" b="1" dirty="0">
                <a:solidFill>
                  <a:srgbClr val="00793C"/>
                </a:solidFill>
                <a:cs typeface="Calibri"/>
              </a:rPr>
              <a:t>2016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65148" y="2388107"/>
            <a:ext cx="2860548" cy="3369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6974" y="1520191"/>
            <a:ext cx="5855335" cy="494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/>
            <a:r>
              <a:rPr sz="1400" i="1" spc="-5" dirty="0">
                <a:solidFill>
                  <a:prstClr val="black"/>
                </a:solidFill>
                <a:cs typeface="Calibri"/>
              </a:rPr>
              <a:t>El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esquema de aplicación de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Planea 2016 para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sexto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grado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de primaria y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tercer  grado de secundaria, mediante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el cual las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pruebas fueron aplicadas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y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calificadas  por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propios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docentes, representa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un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ejercicio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orientado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a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fortalecer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la cultura 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de evaluación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en la escuela,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por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lo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que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resultados que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en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este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sitio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se  presentan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son </a:t>
            </a:r>
            <a:r>
              <a:rPr sz="1400" b="1" i="1" dirty="0">
                <a:solidFill>
                  <a:prstClr val="black"/>
                </a:solidFill>
                <a:cs typeface="Calibri"/>
              </a:rPr>
              <a:t>sólo para </a:t>
            </a:r>
            <a:r>
              <a:rPr sz="1400" b="1" i="1" spc="-5" dirty="0">
                <a:solidFill>
                  <a:prstClr val="black"/>
                </a:solidFill>
                <a:cs typeface="Calibri"/>
              </a:rPr>
              <a:t>el uso interno </a:t>
            </a:r>
            <a:r>
              <a:rPr sz="1400" b="1" i="1" dirty="0">
                <a:solidFill>
                  <a:prstClr val="black"/>
                </a:solidFill>
                <a:cs typeface="Calibri"/>
              </a:rPr>
              <a:t>de las aula y </a:t>
            </a:r>
            <a:r>
              <a:rPr sz="1400" b="1" i="1" spc="-5" dirty="0">
                <a:solidFill>
                  <a:prstClr val="black"/>
                </a:solidFill>
                <a:cs typeface="Calibri"/>
              </a:rPr>
              <a:t>planteles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. 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En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este</a:t>
            </a:r>
            <a:r>
              <a:rPr sz="1400" i="1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sentido: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12700" algn="just">
              <a:spcBef>
                <a:spcPts val="600"/>
              </a:spcBef>
            </a:pPr>
            <a:r>
              <a:rPr sz="1400" b="1" i="1" dirty="0">
                <a:solidFill>
                  <a:prstClr val="black"/>
                </a:solidFill>
                <a:cs typeface="Calibri"/>
              </a:rPr>
              <a:t>El </a:t>
            </a:r>
            <a:r>
              <a:rPr sz="1400" b="1" i="1" spc="-5" dirty="0">
                <a:solidFill>
                  <a:prstClr val="black"/>
                </a:solidFill>
                <a:cs typeface="Calibri"/>
              </a:rPr>
              <a:t>docente </a:t>
            </a:r>
            <a:r>
              <a:rPr sz="1400" b="1" i="1" dirty="0">
                <a:solidFill>
                  <a:prstClr val="black"/>
                </a:solidFill>
                <a:cs typeface="Calibri"/>
              </a:rPr>
              <a:t>podrá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,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entre otras</a:t>
            </a:r>
            <a:r>
              <a:rPr sz="1400" i="1" spc="-1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actividades…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5"/>
              </a:spcBef>
            </a:pP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9085" marR="5080" indent="-286385" algn="just"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400" b="1" i="1" spc="-10" dirty="0">
                <a:solidFill>
                  <a:prstClr val="black"/>
                </a:solidFill>
                <a:cs typeface="Calibri"/>
              </a:rPr>
              <a:t>Verificar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resultados obtenidos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en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este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ejercicio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evaluativo por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él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realizado 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el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pasado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mes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de Junio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a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fin de realizar ajustes,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aprender y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fortalecer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el 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procedimiento de evaluación por niveles de</a:t>
            </a:r>
            <a:r>
              <a:rPr sz="1400" i="1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logro.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299085" marR="5080" indent="-286385" algn="just"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400" b="1" i="1" spc="-5" dirty="0">
                <a:solidFill>
                  <a:prstClr val="black"/>
                </a:solidFill>
                <a:cs typeface="Calibri"/>
              </a:rPr>
              <a:t>Comparar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aprendizajes que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alumnos dominan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o les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falta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por dominar 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a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partir de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la descripción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de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niveles de logro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presentados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en el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Manual  para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la Aplicación,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Calificación,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Análisis y Uso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de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Resultados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de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la Prueba  Planea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Educación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Básica 2016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(Manual), con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sus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expectativas respecto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a </a:t>
            </a:r>
            <a:r>
              <a:rPr sz="1400" i="1" spc="5" dirty="0">
                <a:solidFill>
                  <a:prstClr val="black"/>
                </a:solidFill>
                <a:cs typeface="Calibri"/>
              </a:rPr>
              <a:t>su </a:t>
            </a:r>
            <a:r>
              <a:rPr sz="1400" i="1" spc="3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grupo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en el ciclo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escolar que</a:t>
            </a:r>
            <a:r>
              <a:rPr sz="1400" i="1" spc="-50" dirty="0">
                <a:solidFill>
                  <a:prstClr val="black"/>
                </a:solidFill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termina.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299085" marR="6350" indent="-286385" algn="just"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400" b="1" i="1" spc="-5" dirty="0">
                <a:solidFill>
                  <a:prstClr val="black"/>
                </a:solidFill>
                <a:cs typeface="Calibri"/>
              </a:rPr>
              <a:t>Identificar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la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relación entre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que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planes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y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programas de estudio piden, 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contenidos evaluados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en </a:t>
            </a:r>
            <a:r>
              <a:rPr sz="1400" i="1" spc="5" dirty="0">
                <a:solidFill>
                  <a:prstClr val="black"/>
                </a:solidFill>
                <a:cs typeface="Calibri"/>
              </a:rPr>
              <a:t>la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prueba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Planea y el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desempeño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de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sus  alumnos.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299085" marR="5715" indent="-286385" algn="just"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400" b="1" i="1" spc="-10" dirty="0">
                <a:solidFill>
                  <a:prstClr val="black"/>
                </a:solidFill>
                <a:cs typeface="Calibri"/>
              </a:rPr>
              <a:t>Revisar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el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porcentaje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de alumnos de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su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grupo que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se encuentra en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cada nivel  de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logro y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planear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cambios pertinentes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en su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estrategia de enseñanza  para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el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siguiente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ciclo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i="1" spc="-20" dirty="0">
                <a:solidFill>
                  <a:prstClr val="black"/>
                </a:solidFill>
                <a:cs typeface="Calibri"/>
              </a:rPr>
              <a:t>escolar.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4952134" y="6586830"/>
            <a:ext cx="199812" cy="510908"/>
          </a:xfrm>
          <a:prstGeom prst="rect">
            <a:avLst/>
          </a:prstGeom>
        </p:spPr>
        <p:txBody>
          <a:bodyPr vert="horz" wrap="square" lIns="0" tIns="48767" rIns="0" bIns="0" rtlCol="0">
            <a:spAutoFit/>
          </a:bodyPr>
          <a:lstStyle/>
          <a:p>
            <a:pPr marL="46355">
              <a:lnSpc>
                <a:spcPts val="1240"/>
              </a:lnSpc>
            </a:pPr>
            <a:fld id="{81D60167-4931-47E6-BA6A-407CBD079E47}" type="slidenum">
              <a:rPr dirty="0">
                <a:solidFill>
                  <a:prstClr val="white"/>
                </a:solidFill>
              </a:rPr>
              <a:pPr marL="46355">
                <a:lnSpc>
                  <a:spcPts val="1240"/>
                </a:lnSpc>
              </a:pPr>
              <a:t>7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1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0475" y="929385"/>
            <a:ext cx="1442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srgbClr val="82226D"/>
                </a:solidFill>
                <a:cs typeface="Calibri"/>
              </a:rPr>
              <a:t>Educación Básica</a:t>
            </a:r>
            <a:r>
              <a:rPr sz="1200" b="1" spc="-65" dirty="0">
                <a:solidFill>
                  <a:srgbClr val="82226D"/>
                </a:solidFill>
                <a:cs typeface="Calibri"/>
              </a:rPr>
              <a:t> </a:t>
            </a:r>
            <a:r>
              <a:rPr sz="1200" b="1" dirty="0">
                <a:solidFill>
                  <a:srgbClr val="82226D"/>
                </a:solidFill>
                <a:cs typeface="Calibri"/>
              </a:rPr>
              <a:t>2016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2871" y="72389"/>
            <a:ext cx="2174875" cy="190500"/>
          </a:xfrm>
          <a:custGeom>
            <a:avLst/>
            <a:gdLst/>
            <a:ahLst/>
            <a:cxnLst/>
            <a:rect l="l" t="t" r="r" b="b"/>
            <a:pathLst>
              <a:path w="2174875" h="190500">
                <a:moveTo>
                  <a:pt x="0" y="190500"/>
                </a:moveTo>
                <a:lnTo>
                  <a:pt x="2174748" y="190500"/>
                </a:lnTo>
                <a:lnTo>
                  <a:pt x="2174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2871" y="72389"/>
            <a:ext cx="2174875" cy="190500"/>
          </a:xfrm>
          <a:custGeom>
            <a:avLst/>
            <a:gdLst/>
            <a:ahLst/>
            <a:cxnLst/>
            <a:rect l="l" t="t" r="r" b="b"/>
            <a:pathLst>
              <a:path w="2174875" h="190500">
                <a:moveTo>
                  <a:pt x="0" y="190500"/>
                </a:moveTo>
                <a:lnTo>
                  <a:pt x="2174748" y="190500"/>
                </a:lnTo>
                <a:lnTo>
                  <a:pt x="2174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9740" y="71627"/>
            <a:ext cx="3061716" cy="900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2565" y="990346"/>
            <a:ext cx="3535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srgbClr val="7E7E7E"/>
                </a:solidFill>
                <a:cs typeface="Calibri"/>
              </a:rPr>
              <a:t>Subsecretaría </a:t>
            </a:r>
            <a:r>
              <a:rPr sz="1200" b="1" dirty="0">
                <a:solidFill>
                  <a:srgbClr val="7E7E7E"/>
                </a:solidFill>
                <a:cs typeface="Calibri"/>
              </a:rPr>
              <a:t>de </a:t>
            </a:r>
            <a:r>
              <a:rPr sz="1200" b="1" spc="-5" dirty="0">
                <a:solidFill>
                  <a:srgbClr val="7E7E7E"/>
                </a:solidFill>
                <a:cs typeface="Calibri"/>
              </a:rPr>
              <a:t>Planeación, </a:t>
            </a:r>
            <a:r>
              <a:rPr sz="1200" b="1" spc="-10" dirty="0">
                <a:solidFill>
                  <a:srgbClr val="7E7E7E"/>
                </a:solidFill>
                <a:cs typeface="Calibri"/>
              </a:rPr>
              <a:t>Evaluación </a:t>
            </a:r>
            <a:r>
              <a:rPr sz="1200" b="1" dirty="0">
                <a:solidFill>
                  <a:srgbClr val="7E7E7E"/>
                </a:solidFill>
                <a:cs typeface="Calibri"/>
              </a:rPr>
              <a:t>y</a:t>
            </a:r>
            <a:r>
              <a:rPr sz="1200" b="1" spc="10" dirty="0">
                <a:solidFill>
                  <a:srgbClr val="7E7E7E"/>
                </a:solidFill>
                <a:cs typeface="Calibri"/>
              </a:rPr>
              <a:t> </a:t>
            </a:r>
            <a:r>
              <a:rPr sz="1200" b="1" spc="-5" dirty="0">
                <a:solidFill>
                  <a:srgbClr val="7E7E7E"/>
                </a:solidFill>
                <a:cs typeface="Calibri"/>
              </a:rPr>
              <a:t>Coordinación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Orientación </a:t>
            </a:r>
            <a:r>
              <a:rPr spc="-15" dirty="0"/>
              <a:t>para </a:t>
            </a:r>
            <a:r>
              <a:rPr spc="-5" dirty="0"/>
              <a:t>el </a:t>
            </a:r>
            <a:r>
              <a:rPr dirty="0"/>
              <a:t>Uso de</a:t>
            </a:r>
            <a:r>
              <a:rPr spc="-35" dirty="0"/>
              <a:t> </a:t>
            </a:r>
            <a:r>
              <a:rPr dirty="0"/>
              <a:t>los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84241" y="571754"/>
            <a:ext cx="35128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5" dirty="0">
                <a:solidFill>
                  <a:srgbClr val="00793C"/>
                </a:solidFill>
                <a:cs typeface="Calibri"/>
              </a:rPr>
              <a:t>resultados </a:t>
            </a:r>
            <a:r>
              <a:rPr sz="2000" b="1" dirty="0">
                <a:solidFill>
                  <a:srgbClr val="00793C"/>
                </a:solidFill>
                <a:cs typeface="Calibri"/>
              </a:rPr>
              <a:t>de </a:t>
            </a:r>
            <a:r>
              <a:rPr sz="2000" b="1" spc="-5" dirty="0">
                <a:solidFill>
                  <a:srgbClr val="00793C"/>
                </a:solidFill>
                <a:cs typeface="Calibri"/>
              </a:rPr>
              <a:t>Planea </a:t>
            </a:r>
            <a:r>
              <a:rPr sz="2000" b="1" dirty="0">
                <a:solidFill>
                  <a:srgbClr val="00793C"/>
                </a:solidFill>
                <a:cs typeface="Calibri"/>
              </a:rPr>
              <a:t>Básica</a:t>
            </a:r>
            <a:r>
              <a:rPr sz="2000" b="1" spc="-90" dirty="0">
                <a:solidFill>
                  <a:srgbClr val="00793C"/>
                </a:solidFill>
                <a:cs typeface="Calibri"/>
              </a:rPr>
              <a:t> </a:t>
            </a:r>
            <a:r>
              <a:rPr sz="2000" b="1" dirty="0">
                <a:solidFill>
                  <a:srgbClr val="00793C"/>
                </a:solidFill>
                <a:cs typeface="Calibri"/>
              </a:rPr>
              <a:t>2016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7040" y="1438528"/>
            <a:ext cx="8547735" cy="5132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 i="1" spc="-5" dirty="0">
                <a:solidFill>
                  <a:prstClr val="black"/>
                </a:solidFill>
                <a:cs typeface="Calibri"/>
              </a:rPr>
              <a:t>La comunidad escolar (autoridades escolares </a:t>
            </a:r>
            <a:r>
              <a:rPr sz="1400" b="1" i="1" dirty="0">
                <a:solidFill>
                  <a:prstClr val="black"/>
                </a:solidFill>
                <a:cs typeface="Calibri"/>
              </a:rPr>
              <a:t>y </a:t>
            </a:r>
            <a:r>
              <a:rPr sz="1400" b="1" i="1" spc="-5" dirty="0">
                <a:solidFill>
                  <a:prstClr val="black"/>
                </a:solidFill>
                <a:cs typeface="Calibri"/>
              </a:rPr>
              <a:t>docentes)</a:t>
            </a:r>
            <a:r>
              <a:rPr sz="1400" b="1" i="1" spc="-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i="1" dirty="0">
                <a:solidFill>
                  <a:prstClr val="black"/>
                </a:solidFill>
                <a:cs typeface="Calibri"/>
              </a:rPr>
              <a:t>podrá: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10"/>
              </a:spcBef>
            </a:pP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9085" marR="4195445" indent="-286385"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b="1" i="1" spc="-10" dirty="0">
                <a:solidFill>
                  <a:prstClr val="black"/>
                </a:solidFill>
                <a:cs typeface="Calibri"/>
              </a:rPr>
              <a:t>Verificar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resultados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y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ajustar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su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programa de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mejora 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2016-2017.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10"/>
              </a:spcBef>
              <a:buFont typeface="Wingdings"/>
              <a:buChar char=""/>
            </a:pP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9085" marR="3823335" indent="-286385" algn="just">
              <a:buFont typeface="Wingdings"/>
              <a:buChar char=""/>
              <a:tabLst>
                <a:tab pos="299720" algn="l"/>
              </a:tabLst>
            </a:pPr>
            <a:r>
              <a:rPr sz="1400" b="1" i="1" spc="-5" dirty="0">
                <a:solidFill>
                  <a:prstClr val="black"/>
                </a:solidFill>
                <a:cs typeface="Calibri"/>
              </a:rPr>
              <a:t>Comparar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aprendizajes que los alumnos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dominan o </a:t>
            </a:r>
            <a:r>
              <a:rPr sz="1400" i="1" spc="-15" dirty="0">
                <a:solidFill>
                  <a:prstClr val="black"/>
                </a:solidFill>
                <a:cs typeface="Calibri"/>
              </a:rPr>
              <a:t>les 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falta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por dominar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a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partir de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la descripción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de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niveles </a:t>
            </a:r>
            <a:r>
              <a:rPr sz="1400" i="1" spc="-15" dirty="0">
                <a:solidFill>
                  <a:prstClr val="black"/>
                </a:solidFill>
                <a:cs typeface="Calibri"/>
              </a:rPr>
              <a:t>de 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logro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presentados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en el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Manual, con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sus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expectativas 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respecto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a lo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que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se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esperaría de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alumnos de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sexto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grado  de primaria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y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de tercer grado de secundaria del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ciclo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escolar  que</a:t>
            </a:r>
            <a:r>
              <a:rPr sz="1400" i="1" spc="-55" dirty="0">
                <a:solidFill>
                  <a:prstClr val="black"/>
                </a:solidFill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termina.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10"/>
              </a:spcBef>
              <a:buFont typeface="Wingdings"/>
              <a:buChar char=""/>
            </a:pP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9085" marR="3822700" indent="-286385" algn="just"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400" b="1" i="1" spc="-5" dirty="0">
                <a:solidFill>
                  <a:prstClr val="black"/>
                </a:solidFill>
                <a:cs typeface="Calibri"/>
              </a:rPr>
              <a:t>Identificar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el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porcentaje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de estudiantes de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la escuela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que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se 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encuentran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en el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nivel de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logro más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bajo (Nivel I)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y 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reflexionar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acerca </a:t>
            </a:r>
            <a:r>
              <a:rPr sz="1400" i="1" spc="5" dirty="0">
                <a:solidFill>
                  <a:prstClr val="black"/>
                </a:solidFill>
                <a:cs typeface="Calibri"/>
              </a:rPr>
              <a:t>de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las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acciones que pueden realizar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y 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apoyar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a los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alumnos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con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características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similares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con </a:t>
            </a:r>
            <a:r>
              <a:rPr sz="1400" i="1" spc="-15" dirty="0">
                <a:solidFill>
                  <a:prstClr val="black"/>
                </a:solidFill>
                <a:cs typeface="Calibri"/>
              </a:rPr>
              <a:t>el 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propósito de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disminuir </a:t>
            </a:r>
            <a:r>
              <a:rPr sz="1400" i="1" spc="-5" dirty="0">
                <a:solidFill>
                  <a:prstClr val="black"/>
                </a:solidFill>
                <a:cs typeface="Calibri"/>
              </a:rPr>
              <a:t>este</a:t>
            </a:r>
            <a:r>
              <a:rPr sz="1400" i="1" spc="-70" dirty="0">
                <a:solidFill>
                  <a:prstClr val="black"/>
                </a:solidFill>
                <a:cs typeface="Calibri"/>
              </a:rPr>
              <a:t> 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porcentaje.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0"/>
              </a:spcBef>
            </a:pP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0850" marR="5080" algn="just"/>
            <a:r>
              <a:rPr sz="1600" b="1" i="1" spc="-5" dirty="0">
                <a:solidFill>
                  <a:srgbClr val="943735"/>
                </a:solidFill>
                <a:cs typeface="Calibri"/>
              </a:rPr>
              <a:t>Debido al diseño de la prueba y al esquema de aplicación </a:t>
            </a:r>
            <a:r>
              <a:rPr sz="1600" b="1" i="1" spc="-10" dirty="0">
                <a:solidFill>
                  <a:srgbClr val="943735"/>
                </a:solidFill>
                <a:cs typeface="Calibri"/>
              </a:rPr>
              <a:t>antes referido,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los resultados  </a:t>
            </a:r>
            <a:r>
              <a:rPr sz="1600" b="1" i="1" spc="-10" dirty="0">
                <a:solidFill>
                  <a:srgbClr val="943735"/>
                </a:solidFill>
                <a:cs typeface="Calibri"/>
              </a:rPr>
              <a:t>obtenidos </a:t>
            </a:r>
            <a:r>
              <a:rPr sz="1600" b="1" i="1" dirty="0">
                <a:solidFill>
                  <a:srgbClr val="943735"/>
                </a:solidFill>
                <a:cs typeface="Calibri"/>
              </a:rPr>
              <a:t>en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cada plantel, </a:t>
            </a:r>
            <a:r>
              <a:rPr sz="1600" b="1" i="1" dirty="0">
                <a:solidFill>
                  <a:srgbClr val="943735"/>
                </a:solidFill>
                <a:cs typeface="Calibri"/>
              </a:rPr>
              <a:t>no son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comparables con los alcanzados </a:t>
            </a:r>
            <a:r>
              <a:rPr sz="1600" b="1" i="1" dirty="0">
                <a:solidFill>
                  <a:srgbClr val="943735"/>
                </a:solidFill>
                <a:cs typeface="Calibri"/>
              </a:rPr>
              <a:t>en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Planea </a:t>
            </a:r>
            <a:r>
              <a:rPr sz="1600" b="1" i="1" dirty="0">
                <a:solidFill>
                  <a:srgbClr val="943735"/>
                </a:solidFill>
                <a:cs typeface="Calibri"/>
              </a:rPr>
              <a:t>2015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ni tampoco  lo serán </a:t>
            </a:r>
            <a:r>
              <a:rPr sz="1600" b="1" i="1" dirty="0">
                <a:solidFill>
                  <a:srgbClr val="943735"/>
                </a:solidFill>
                <a:cs typeface="Calibri"/>
              </a:rPr>
              <a:t>con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los que se obtengan en </a:t>
            </a:r>
            <a:r>
              <a:rPr sz="1600" b="1" i="1" spc="-10" dirty="0">
                <a:solidFill>
                  <a:srgbClr val="943735"/>
                </a:solidFill>
                <a:cs typeface="Calibri"/>
              </a:rPr>
              <a:t>próximas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aplicaciones. </a:t>
            </a:r>
            <a:r>
              <a:rPr sz="1600" b="1" i="1" spc="-15" dirty="0">
                <a:solidFill>
                  <a:srgbClr val="943735"/>
                </a:solidFill>
                <a:cs typeface="Calibri"/>
              </a:rPr>
              <a:t>Estos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resultados tampoco </a:t>
            </a:r>
            <a:r>
              <a:rPr sz="1600" b="1" i="1" spc="-10" dirty="0">
                <a:solidFill>
                  <a:srgbClr val="943735"/>
                </a:solidFill>
                <a:cs typeface="Calibri"/>
              </a:rPr>
              <a:t>se 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vincularán </a:t>
            </a:r>
            <a:r>
              <a:rPr sz="1600" b="1" i="1" dirty="0">
                <a:solidFill>
                  <a:srgbClr val="943735"/>
                </a:solidFill>
                <a:cs typeface="Calibri"/>
              </a:rPr>
              <a:t>con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ningún otro </a:t>
            </a:r>
            <a:r>
              <a:rPr sz="1600" b="1" i="1" dirty="0">
                <a:solidFill>
                  <a:srgbClr val="943735"/>
                </a:solidFill>
                <a:cs typeface="Calibri"/>
              </a:rPr>
              <a:t>tipo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de evaluación y </a:t>
            </a:r>
            <a:r>
              <a:rPr sz="1600" b="1" i="1" dirty="0">
                <a:solidFill>
                  <a:srgbClr val="943735"/>
                </a:solidFill>
                <a:cs typeface="Calibri"/>
              </a:rPr>
              <a:t>no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tendrán consecuencias </a:t>
            </a:r>
            <a:r>
              <a:rPr sz="1600" b="1" i="1" dirty="0">
                <a:solidFill>
                  <a:srgbClr val="943735"/>
                </a:solidFill>
                <a:cs typeface="Calibri"/>
              </a:rPr>
              <a:t>para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los </a:t>
            </a:r>
            <a:r>
              <a:rPr sz="1600" b="1" i="1" spc="-10" dirty="0">
                <a:solidFill>
                  <a:srgbClr val="943735"/>
                </a:solidFill>
                <a:cs typeface="Calibri"/>
              </a:rPr>
              <a:t>docentes ni 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las</a:t>
            </a:r>
            <a:r>
              <a:rPr sz="1600" b="1" i="1" spc="-95" dirty="0">
                <a:solidFill>
                  <a:srgbClr val="943735"/>
                </a:solidFill>
                <a:cs typeface="Calibri"/>
              </a:rPr>
              <a:t> </a:t>
            </a:r>
            <a:r>
              <a:rPr sz="1600" b="1" i="1" spc="-5" dirty="0">
                <a:solidFill>
                  <a:srgbClr val="943735"/>
                </a:solidFill>
                <a:cs typeface="Calibri"/>
              </a:rPr>
              <a:t>escuelas.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27292" y="2177796"/>
            <a:ext cx="4110227" cy="2487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4952134" y="6586830"/>
            <a:ext cx="199812" cy="510908"/>
          </a:xfrm>
          <a:prstGeom prst="rect">
            <a:avLst/>
          </a:prstGeom>
        </p:spPr>
        <p:txBody>
          <a:bodyPr vert="horz" wrap="square" lIns="0" tIns="48767" rIns="0" bIns="0" rtlCol="0">
            <a:spAutoFit/>
          </a:bodyPr>
          <a:lstStyle/>
          <a:p>
            <a:pPr marL="46355">
              <a:lnSpc>
                <a:spcPts val="1240"/>
              </a:lnSpc>
            </a:pPr>
            <a:fld id="{81D60167-4931-47E6-BA6A-407CBD079E47}" type="slidenum">
              <a:rPr dirty="0">
                <a:solidFill>
                  <a:prstClr val="white"/>
                </a:solidFill>
              </a:rPr>
              <a:pPr marL="46355">
                <a:lnSpc>
                  <a:spcPts val="1240"/>
                </a:lnSpc>
              </a:pPr>
              <a:t>8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2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0475" y="929385"/>
            <a:ext cx="14427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srgbClr val="82226D"/>
                </a:solidFill>
                <a:cs typeface="Calibri"/>
              </a:rPr>
              <a:t>Educación Básica</a:t>
            </a:r>
            <a:r>
              <a:rPr sz="1200" b="1" spc="-65" dirty="0">
                <a:solidFill>
                  <a:srgbClr val="82226D"/>
                </a:solidFill>
                <a:cs typeface="Calibri"/>
              </a:rPr>
              <a:t> </a:t>
            </a:r>
            <a:r>
              <a:rPr sz="1200" b="1" dirty="0">
                <a:solidFill>
                  <a:srgbClr val="82226D"/>
                </a:solidFill>
                <a:cs typeface="Calibri"/>
              </a:rPr>
              <a:t>2016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2871" y="72389"/>
            <a:ext cx="2174875" cy="190500"/>
          </a:xfrm>
          <a:custGeom>
            <a:avLst/>
            <a:gdLst/>
            <a:ahLst/>
            <a:cxnLst/>
            <a:rect l="l" t="t" r="r" b="b"/>
            <a:pathLst>
              <a:path w="2174875" h="190500">
                <a:moveTo>
                  <a:pt x="0" y="190500"/>
                </a:moveTo>
                <a:lnTo>
                  <a:pt x="2174748" y="190500"/>
                </a:lnTo>
                <a:lnTo>
                  <a:pt x="2174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2871" y="72389"/>
            <a:ext cx="2174875" cy="190500"/>
          </a:xfrm>
          <a:custGeom>
            <a:avLst/>
            <a:gdLst/>
            <a:ahLst/>
            <a:cxnLst/>
            <a:rect l="l" t="t" r="r" b="b"/>
            <a:pathLst>
              <a:path w="2174875" h="190500">
                <a:moveTo>
                  <a:pt x="0" y="190500"/>
                </a:moveTo>
                <a:lnTo>
                  <a:pt x="2174748" y="190500"/>
                </a:lnTo>
                <a:lnTo>
                  <a:pt x="2174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9740" y="71627"/>
            <a:ext cx="3061716" cy="900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2565" y="990346"/>
            <a:ext cx="3535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srgbClr val="7E7E7E"/>
                </a:solidFill>
                <a:cs typeface="Calibri"/>
              </a:rPr>
              <a:t>Subsecretaría </a:t>
            </a:r>
            <a:r>
              <a:rPr sz="1200" b="1" dirty="0">
                <a:solidFill>
                  <a:srgbClr val="7E7E7E"/>
                </a:solidFill>
                <a:cs typeface="Calibri"/>
              </a:rPr>
              <a:t>de </a:t>
            </a:r>
            <a:r>
              <a:rPr sz="1200" b="1" spc="-5" dirty="0">
                <a:solidFill>
                  <a:srgbClr val="7E7E7E"/>
                </a:solidFill>
                <a:cs typeface="Calibri"/>
              </a:rPr>
              <a:t>Planeación, </a:t>
            </a:r>
            <a:r>
              <a:rPr sz="1200" b="1" spc="-10" dirty="0">
                <a:solidFill>
                  <a:srgbClr val="7E7E7E"/>
                </a:solidFill>
                <a:cs typeface="Calibri"/>
              </a:rPr>
              <a:t>Evaluación </a:t>
            </a:r>
            <a:r>
              <a:rPr sz="1200" b="1" dirty="0">
                <a:solidFill>
                  <a:srgbClr val="7E7E7E"/>
                </a:solidFill>
                <a:cs typeface="Calibri"/>
              </a:rPr>
              <a:t>y</a:t>
            </a:r>
            <a:r>
              <a:rPr sz="1200" b="1" spc="10" dirty="0">
                <a:solidFill>
                  <a:srgbClr val="7E7E7E"/>
                </a:solidFill>
                <a:cs typeface="Calibri"/>
              </a:rPr>
              <a:t> </a:t>
            </a:r>
            <a:r>
              <a:rPr sz="1200" b="1" spc="-5" dirty="0">
                <a:solidFill>
                  <a:srgbClr val="7E7E7E"/>
                </a:solidFill>
                <a:cs typeface="Calibri"/>
              </a:rPr>
              <a:t>Coordinación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35551" y="1644395"/>
            <a:ext cx="5853684" cy="3336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/>
            <a:r>
              <a:rPr spc="-10" dirty="0"/>
              <a:t>Cobertura </a:t>
            </a:r>
            <a:r>
              <a:rPr dirty="0"/>
              <a:t>de aplicación</a:t>
            </a:r>
            <a:r>
              <a:rPr spc="-80" dirty="0"/>
              <a:t> </a:t>
            </a:r>
            <a:r>
              <a:rPr dirty="0"/>
              <a:t>2016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77129" y="559181"/>
            <a:ext cx="345630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solidFill>
                  <a:srgbClr val="00793C"/>
                </a:solidFill>
                <a:cs typeface="Calibri"/>
              </a:rPr>
              <a:t>Escuelas </a:t>
            </a:r>
            <a:r>
              <a:rPr sz="2000" b="1" spc="-5" dirty="0">
                <a:solidFill>
                  <a:srgbClr val="00793C"/>
                </a:solidFill>
                <a:cs typeface="Calibri"/>
              </a:rPr>
              <a:t>primarias </a:t>
            </a:r>
            <a:r>
              <a:rPr sz="2000" b="1" dirty="0">
                <a:solidFill>
                  <a:srgbClr val="00793C"/>
                </a:solidFill>
                <a:cs typeface="Calibri"/>
              </a:rPr>
              <a:t>y</a:t>
            </a:r>
            <a:r>
              <a:rPr sz="2000" b="1" spc="-55" dirty="0">
                <a:solidFill>
                  <a:srgbClr val="00793C"/>
                </a:solidFill>
                <a:cs typeface="Calibri"/>
              </a:rPr>
              <a:t> </a:t>
            </a:r>
            <a:r>
              <a:rPr sz="2000" b="1" dirty="0">
                <a:solidFill>
                  <a:srgbClr val="00793C"/>
                </a:solidFill>
                <a:cs typeface="Calibri"/>
              </a:rPr>
              <a:t>secundarias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155799" y="1947926"/>
          <a:ext cx="7620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2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100.0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99.9 –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89.9 –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50.0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49.9 -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923288" y="5672328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3288" y="5433059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23288" y="5193791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23288" y="4956047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23288" y="4716779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39205" y="4956048"/>
            <a:ext cx="0" cy="954405"/>
          </a:xfrm>
          <a:custGeom>
            <a:avLst/>
            <a:gdLst/>
            <a:ahLst/>
            <a:cxnLst/>
            <a:rect l="l" t="t" r="r" b="b"/>
            <a:pathLst>
              <a:path h="954404">
                <a:moveTo>
                  <a:pt x="0" y="0"/>
                </a:moveTo>
                <a:lnTo>
                  <a:pt x="0" y="954023"/>
                </a:lnTo>
              </a:path>
            </a:pathLst>
          </a:custGeom>
          <a:ln w="4724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96440" y="4718304"/>
            <a:ext cx="0" cy="1191895"/>
          </a:xfrm>
          <a:custGeom>
            <a:avLst/>
            <a:gdLst/>
            <a:ahLst/>
            <a:cxnLst/>
            <a:rect l="l" t="t" r="r" b="b"/>
            <a:pathLst>
              <a:path h="1191895">
                <a:moveTo>
                  <a:pt x="0" y="0"/>
                </a:moveTo>
                <a:lnTo>
                  <a:pt x="0" y="1191768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44268" y="4719829"/>
            <a:ext cx="0" cy="1190625"/>
          </a:xfrm>
          <a:custGeom>
            <a:avLst/>
            <a:gdLst/>
            <a:ahLst/>
            <a:cxnLst/>
            <a:rect l="l" t="t" r="r" b="b"/>
            <a:pathLst>
              <a:path h="1190625">
                <a:moveTo>
                  <a:pt x="0" y="0"/>
                </a:moveTo>
                <a:lnTo>
                  <a:pt x="0" y="1190244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92095" y="4719829"/>
            <a:ext cx="0" cy="1190625"/>
          </a:xfrm>
          <a:custGeom>
            <a:avLst/>
            <a:gdLst/>
            <a:ahLst/>
            <a:cxnLst/>
            <a:rect l="l" t="t" r="r" b="b"/>
            <a:pathLst>
              <a:path h="1190625">
                <a:moveTo>
                  <a:pt x="0" y="0"/>
                </a:moveTo>
                <a:lnTo>
                  <a:pt x="0" y="1190244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39924" y="4719829"/>
            <a:ext cx="0" cy="1190625"/>
          </a:xfrm>
          <a:custGeom>
            <a:avLst/>
            <a:gdLst/>
            <a:ahLst/>
            <a:cxnLst/>
            <a:rect l="l" t="t" r="r" b="b"/>
            <a:pathLst>
              <a:path h="1190625">
                <a:moveTo>
                  <a:pt x="0" y="0"/>
                </a:moveTo>
                <a:lnTo>
                  <a:pt x="0" y="1190244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87752" y="4719829"/>
            <a:ext cx="0" cy="1190625"/>
          </a:xfrm>
          <a:custGeom>
            <a:avLst/>
            <a:gdLst/>
            <a:ahLst/>
            <a:cxnLst/>
            <a:rect l="l" t="t" r="r" b="b"/>
            <a:pathLst>
              <a:path h="1190625">
                <a:moveTo>
                  <a:pt x="0" y="0"/>
                </a:moveTo>
                <a:lnTo>
                  <a:pt x="0" y="1190244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35580" y="4719829"/>
            <a:ext cx="0" cy="1190625"/>
          </a:xfrm>
          <a:custGeom>
            <a:avLst/>
            <a:gdLst/>
            <a:ahLst/>
            <a:cxnLst/>
            <a:rect l="l" t="t" r="r" b="b"/>
            <a:pathLst>
              <a:path h="1190625">
                <a:moveTo>
                  <a:pt x="0" y="0"/>
                </a:moveTo>
                <a:lnTo>
                  <a:pt x="0" y="1190244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83408" y="4721352"/>
            <a:ext cx="0" cy="1188720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0"/>
                </a:moveTo>
                <a:lnTo>
                  <a:pt x="0" y="1188720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31236" y="4721352"/>
            <a:ext cx="0" cy="1188720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0"/>
                </a:moveTo>
                <a:lnTo>
                  <a:pt x="0" y="1188720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79064" y="4721352"/>
            <a:ext cx="0" cy="1188720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0"/>
                </a:moveTo>
                <a:lnTo>
                  <a:pt x="0" y="1188720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26892" y="4721352"/>
            <a:ext cx="0" cy="1188720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0"/>
                </a:moveTo>
                <a:lnTo>
                  <a:pt x="0" y="1188720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74720" y="4722876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196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22548" y="4722876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196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70376" y="4722876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196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18204" y="4724400"/>
            <a:ext cx="0" cy="1186180"/>
          </a:xfrm>
          <a:custGeom>
            <a:avLst/>
            <a:gdLst/>
            <a:ahLst/>
            <a:cxnLst/>
            <a:rect l="l" t="t" r="r" b="b"/>
            <a:pathLst>
              <a:path h="1186179">
                <a:moveTo>
                  <a:pt x="0" y="0"/>
                </a:moveTo>
                <a:lnTo>
                  <a:pt x="0" y="1185672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66032" y="4724400"/>
            <a:ext cx="0" cy="1186180"/>
          </a:xfrm>
          <a:custGeom>
            <a:avLst/>
            <a:gdLst/>
            <a:ahLst/>
            <a:cxnLst/>
            <a:rect l="l" t="t" r="r" b="b"/>
            <a:pathLst>
              <a:path h="1186179">
                <a:moveTo>
                  <a:pt x="0" y="0"/>
                </a:moveTo>
                <a:lnTo>
                  <a:pt x="0" y="1185672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13860" y="4725924"/>
            <a:ext cx="0" cy="1184275"/>
          </a:xfrm>
          <a:custGeom>
            <a:avLst/>
            <a:gdLst/>
            <a:ahLst/>
            <a:cxnLst/>
            <a:rect l="l" t="t" r="r" b="b"/>
            <a:pathLst>
              <a:path h="1184275">
                <a:moveTo>
                  <a:pt x="0" y="0"/>
                </a:moveTo>
                <a:lnTo>
                  <a:pt x="0" y="1184148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61688" y="4725924"/>
            <a:ext cx="0" cy="1184275"/>
          </a:xfrm>
          <a:custGeom>
            <a:avLst/>
            <a:gdLst/>
            <a:ahLst/>
            <a:cxnLst/>
            <a:rect l="l" t="t" r="r" b="b"/>
            <a:pathLst>
              <a:path h="1184275">
                <a:moveTo>
                  <a:pt x="0" y="0"/>
                </a:moveTo>
                <a:lnTo>
                  <a:pt x="0" y="1184148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09516" y="4728971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099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57344" y="4728971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099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04409" y="4730496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29">
                <a:moveTo>
                  <a:pt x="0" y="0"/>
                </a:moveTo>
                <a:lnTo>
                  <a:pt x="0" y="1179575"/>
                </a:lnTo>
              </a:path>
            </a:pathLst>
          </a:custGeom>
          <a:ln w="472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952238" y="4730496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29">
                <a:moveTo>
                  <a:pt x="0" y="0"/>
                </a:moveTo>
                <a:lnTo>
                  <a:pt x="0" y="1179575"/>
                </a:lnTo>
              </a:path>
            </a:pathLst>
          </a:custGeom>
          <a:ln w="472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100065" y="4735068"/>
            <a:ext cx="0" cy="1175385"/>
          </a:xfrm>
          <a:custGeom>
            <a:avLst/>
            <a:gdLst/>
            <a:ahLst/>
            <a:cxnLst/>
            <a:rect l="l" t="t" r="r" b="b"/>
            <a:pathLst>
              <a:path h="1175385">
                <a:moveTo>
                  <a:pt x="0" y="0"/>
                </a:moveTo>
                <a:lnTo>
                  <a:pt x="0" y="1175003"/>
                </a:lnTo>
              </a:path>
            </a:pathLst>
          </a:custGeom>
          <a:ln w="47243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47894" y="4748785"/>
            <a:ext cx="0" cy="1161415"/>
          </a:xfrm>
          <a:custGeom>
            <a:avLst/>
            <a:gdLst/>
            <a:ahLst/>
            <a:cxnLst/>
            <a:rect l="l" t="t" r="r" b="b"/>
            <a:pathLst>
              <a:path h="1161414">
                <a:moveTo>
                  <a:pt x="0" y="0"/>
                </a:moveTo>
                <a:lnTo>
                  <a:pt x="0" y="1161288"/>
                </a:lnTo>
              </a:path>
            </a:pathLst>
          </a:custGeom>
          <a:ln w="47243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395721" y="4748785"/>
            <a:ext cx="0" cy="1161415"/>
          </a:xfrm>
          <a:custGeom>
            <a:avLst/>
            <a:gdLst/>
            <a:ahLst/>
            <a:cxnLst/>
            <a:rect l="l" t="t" r="r" b="b"/>
            <a:pathLst>
              <a:path h="1161414">
                <a:moveTo>
                  <a:pt x="0" y="0"/>
                </a:moveTo>
                <a:lnTo>
                  <a:pt x="0" y="1161288"/>
                </a:lnTo>
              </a:path>
            </a:pathLst>
          </a:custGeom>
          <a:ln w="472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543550" y="4751832"/>
            <a:ext cx="0" cy="1158240"/>
          </a:xfrm>
          <a:custGeom>
            <a:avLst/>
            <a:gdLst/>
            <a:ahLst/>
            <a:cxnLst/>
            <a:rect l="l" t="t" r="r" b="b"/>
            <a:pathLst>
              <a:path h="1158239">
                <a:moveTo>
                  <a:pt x="0" y="0"/>
                </a:moveTo>
                <a:lnTo>
                  <a:pt x="0" y="1158240"/>
                </a:lnTo>
              </a:path>
            </a:pathLst>
          </a:custGeom>
          <a:ln w="472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691378" y="4779265"/>
            <a:ext cx="0" cy="1130935"/>
          </a:xfrm>
          <a:custGeom>
            <a:avLst/>
            <a:gdLst/>
            <a:ahLst/>
            <a:cxnLst/>
            <a:rect l="l" t="t" r="r" b="b"/>
            <a:pathLst>
              <a:path h="1130935">
                <a:moveTo>
                  <a:pt x="0" y="0"/>
                </a:moveTo>
                <a:lnTo>
                  <a:pt x="0" y="1130808"/>
                </a:lnTo>
              </a:path>
            </a:pathLst>
          </a:custGeom>
          <a:ln w="472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987034" y="4985003"/>
            <a:ext cx="0" cy="925194"/>
          </a:xfrm>
          <a:custGeom>
            <a:avLst/>
            <a:gdLst/>
            <a:ahLst/>
            <a:cxnLst/>
            <a:rect l="l" t="t" r="r" b="b"/>
            <a:pathLst>
              <a:path h="925195">
                <a:moveTo>
                  <a:pt x="0" y="0"/>
                </a:moveTo>
                <a:lnTo>
                  <a:pt x="0" y="925068"/>
                </a:lnTo>
              </a:path>
            </a:pathLst>
          </a:custGeom>
          <a:ln w="47243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134861" y="5201411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472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282690" y="5702809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63"/>
                </a:lnTo>
              </a:path>
            </a:pathLst>
          </a:custGeom>
          <a:ln w="472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430517" y="5748529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47243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78346" y="5823204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68"/>
                </a:lnTo>
              </a:path>
            </a:pathLst>
          </a:custGeom>
          <a:ln w="47243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726173" y="582472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344"/>
                </a:lnTo>
              </a:path>
            </a:pathLst>
          </a:custGeom>
          <a:ln w="472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923288" y="5910071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36724" y="4507669"/>
            <a:ext cx="4219104" cy="414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98120">
              <a:lnSpc>
                <a:spcPts val="955"/>
              </a:lnSpc>
            </a:pPr>
            <a:r>
              <a:rPr sz="900" dirty="0">
                <a:solidFill>
                  <a:srgbClr val="404040"/>
                </a:solidFill>
                <a:cs typeface="Calibri"/>
              </a:rPr>
              <a:t>99.9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40335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99.84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40335">
              <a:lnSpc>
                <a:spcPts val="1075"/>
              </a:lnSpc>
              <a:spcBef>
                <a:spcPts val="18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99.84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lnSpc>
                <a:spcPts val="1075"/>
              </a:lnSpc>
            </a:pPr>
            <a:r>
              <a:rPr sz="900" dirty="0">
                <a:solidFill>
                  <a:srgbClr val="404040"/>
                </a:solidFill>
                <a:cs typeface="Calibri"/>
              </a:rPr>
              <a:t>99.8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99.8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99.7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99.7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99.7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99.7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99.6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99.6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99.6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99.5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99.4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99.3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99.3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99.3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99.0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98.5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97.4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97.3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97.1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9812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94.8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40005">
              <a:spcBef>
                <a:spcPts val="8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79.9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77.6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75552" y="4911313"/>
            <a:ext cx="128240" cy="228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solidFill>
                  <a:srgbClr val="404040"/>
                </a:solidFill>
                <a:cs typeface="Calibri"/>
              </a:rPr>
              <a:t>59.4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23381" y="5411794"/>
            <a:ext cx="582211" cy="350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4620">
              <a:lnSpc>
                <a:spcPts val="955"/>
              </a:lnSpc>
            </a:pPr>
            <a:r>
              <a:rPr sz="900" dirty="0">
                <a:solidFill>
                  <a:srgbClr val="404040"/>
                </a:solidFill>
                <a:cs typeface="Calibri"/>
              </a:rPr>
              <a:t>17.4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8890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13.6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3970">
              <a:spcBef>
                <a:spcPts val="80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7</a:t>
            </a:r>
            <a:r>
              <a:rPr sz="900" spc="-5" dirty="0">
                <a:solidFill>
                  <a:srgbClr val="404040"/>
                </a:solidFill>
                <a:cs typeface="Calibri"/>
              </a:rPr>
              <a:t>.</a:t>
            </a:r>
            <a:r>
              <a:rPr sz="900" dirty="0">
                <a:solidFill>
                  <a:srgbClr val="404040"/>
                </a:solidFill>
                <a:cs typeface="Calibri"/>
              </a:rPr>
              <a:t>3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85"/>
              </a:spcBef>
            </a:pPr>
            <a:r>
              <a:rPr sz="900" dirty="0">
                <a:solidFill>
                  <a:srgbClr val="404040"/>
                </a:solidFill>
                <a:cs typeface="Calibri"/>
              </a:rPr>
              <a:t>7.2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43304" y="4636262"/>
            <a:ext cx="286385" cy="134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900" dirty="0">
                <a:solidFill>
                  <a:srgbClr val="585858"/>
                </a:solidFill>
                <a:cs typeface="Calibri"/>
              </a:rPr>
              <a:t>100.0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70485">
              <a:spcBef>
                <a:spcPts val="800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80.0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70485">
              <a:spcBef>
                <a:spcPts val="795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60.0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70485">
              <a:spcBef>
                <a:spcPts val="800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40.0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70485">
              <a:spcBef>
                <a:spcPts val="800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20.0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15570" algn="ctr">
              <a:spcBef>
                <a:spcPts val="800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0.0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936725" y="5893029"/>
            <a:ext cx="5004575" cy="3829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3185" algn="r">
              <a:lnSpc>
                <a:spcPts val="955"/>
              </a:lnSpc>
            </a:pPr>
            <a:r>
              <a:rPr sz="900" dirty="0">
                <a:solidFill>
                  <a:srgbClr val="585858"/>
                </a:solidFill>
                <a:cs typeface="Calibri"/>
              </a:rPr>
              <a:t>T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L</a:t>
            </a:r>
            <a:r>
              <a:rPr sz="900" spc="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X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2700" marR="5080" indent="139065">
              <a:lnSpc>
                <a:spcPct val="107800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Q</a:t>
            </a:r>
            <a:r>
              <a:rPr sz="900" dirty="0">
                <a:solidFill>
                  <a:srgbClr val="585858"/>
                </a:solidFill>
                <a:cs typeface="Calibri"/>
              </a:rPr>
              <a:t>R…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G</a:t>
            </a:r>
            <a:r>
              <a:rPr sz="900" dirty="0">
                <a:solidFill>
                  <a:srgbClr val="585858"/>
                </a:solidFill>
                <a:cs typeface="Calibri"/>
              </a:rPr>
              <a:t>TO H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G</a:t>
            </a:r>
            <a:r>
              <a:rPr sz="900" dirty="0">
                <a:solidFill>
                  <a:srgbClr val="585858"/>
                </a:solidFill>
                <a:cs typeface="Calibri"/>
              </a:rPr>
              <a:t>O 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Q</a:t>
            </a:r>
            <a:r>
              <a:rPr sz="900" dirty="0">
                <a:solidFill>
                  <a:srgbClr val="585858"/>
                </a:solidFill>
                <a:cs typeface="Calibri"/>
              </a:rPr>
              <a:t>RO 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S</a:t>
            </a:r>
            <a:r>
              <a:rPr sz="900" spc="5" dirty="0">
                <a:solidFill>
                  <a:srgbClr val="585858"/>
                </a:solidFill>
                <a:cs typeface="Calibri"/>
              </a:rPr>
              <a:t>L</a:t>
            </a:r>
            <a:r>
              <a:rPr sz="900" dirty="0">
                <a:solidFill>
                  <a:srgbClr val="585858"/>
                </a:solidFill>
                <a:cs typeface="Calibri"/>
              </a:rPr>
              <a:t>P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A</a:t>
            </a:r>
            <a:r>
              <a:rPr sz="900" spc="5" dirty="0">
                <a:solidFill>
                  <a:srgbClr val="585858"/>
                </a:solidFill>
                <a:cs typeface="Calibri"/>
              </a:rPr>
              <a:t>G</a:t>
            </a:r>
            <a:r>
              <a:rPr sz="900" dirty="0">
                <a:solidFill>
                  <a:srgbClr val="585858"/>
                </a:solidFill>
                <a:cs typeface="Calibri"/>
              </a:rPr>
              <a:t>S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cs typeface="Calibri"/>
              </a:rPr>
              <a:t>OL PUE T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MP MEX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08585"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V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E</a:t>
            </a:r>
            <a:r>
              <a:rPr sz="900" dirty="0">
                <a:solidFill>
                  <a:srgbClr val="585858"/>
                </a:solidFill>
                <a:cs typeface="Calibri"/>
              </a:rPr>
              <a:t>R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55244" marR="5080" indent="107950">
              <a:lnSpc>
                <a:spcPts val="1160"/>
              </a:lnSpc>
              <a:spcBef>
                <a:spcPts val="50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C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… MOR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N</a:t>
            </a:r>
            <a:r>
              <a:rPr sz="900" spc="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Y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7145" marR="83185" indent="150495" algn="r">
              <a:lnSpc>
                <a:spcPts val="1160"/>
              </a:lnSpc>
              <a:spcBef>
                <a:spcPts val="5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BC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NL Z</a:t>
            </a:r>
            <a:r>
              <a:rPr sz="900" dirty="0">
                <a:solidFill>
                  <a:srgbClr val="585858"/>
                </a:solidFill>
                <a:cs typeface="Calibri"/>
              </a:rPr>
              <a:t>AC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cs typeface="Calibri"/>
              </a:rPr>
              <a:t>O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H J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L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32384" marR="5080" indent="127000">
              <a:lnSpc>
                <a:spcPts val="1160"/>
              </a:lnSpc>
            </a:pPr>
            <a:r>
              <a:rPr sz="900" dirty="0">
                <a:solidFill>
                  <a:srgbClr val="585858"/>
                </a:solidFill>
                <a:cs typeface="Calibri"/>
              </a:rPr>
              <a:t>CD… 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cs typeface="Calibri"/>
              </a:rPr>
              <a:t>ON BCS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D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G</a:t>
            </a:r>
            <a:r>
              <a:rPr sz="900" dirty="0">
                <a:solidFill>
                  <a:srgbClr val="585858"/>
                </a:solidFill>
                <a:cs typeface="Calibri"/>
              </a:rPr>
              <a:t>O 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S</a:t>
            </a:r>
            <a:r>
              <a:rPr sz="900" dirty="0">
                <a:solidFill>
                  <a:srgbClr val="585858"/>
                </a:solidFill>
                <a:cs typeface="Calibri"/>
              </a:rPr>
              <a:t>IN T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B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N</a:t>
            </a:r>
            <a:r>
              <a:rPr sz="900" spc="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C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G</a:t>
            </a:r>
            <a:r>
              <a:rPr sz="900" dirty="0">
                <a:solidFill>
                  <a:srgbClr val="585858"/>
                </a:solidFill>
                <a:cs typeface="Calibri"/>
              </a:rPr>
              <a:t>RO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cs typeface="Calibri"/>
              </a:rPr>
              <a:t>HIH 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C</a:t>
            </a:r>
            <a:r>
              <a:rPr sz="900" dirty="0">
                <a:solidFill>
                  <a:srgbClr val="585858"/>
                </a:solidFill>
                <a:cs typeface="Calibri"/>
              </a:rPr>
              <a:t>HIA O</a:t>
            </a:r>
            <a:r>
              <a:rPr sz="900" spc="-5" dirty="0">
                <a:solidFill>
                  <a:srgbClr val="585858"/>
                </a:solidFill>
                <a:cs typeface="Calibri"/>
              </a:rPr>
              <a:t>A</a:t>
            </a:r>
            <a:r>
              <a:rPr sz="900" dirty="0">
                <a:solidFill>
                  <a:srgbClr val="585858"/>
                </a:solidFill>
                <a:cs typeface="Calibri"/>
              </a:rPr>
              <a:t>X MICH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100965">
              <a:spcBef>
                <a:spcPts val="30"/>
              </a:spcBef>
            </a:pPr>
            <a:r>
              <a:rPr sz="900" dirty="0">
                <a:solidFill>
                  <a:srgbClr val="585858"/>
                </a:solidFill>
                <a:cs typeface="Calibri"/>
              </a:rPr>
              <a:t>YUC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6959728" y="5323459"/>
          <a:ext cx="3633849" cy="810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1881"/>
                <a:gridCol w="855091"/>
                <a:gridCol w="641223"/>
                <a:gridCol w="795654"/>
              </a:tblGrid>
              <a:tr h="174116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Cobertura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Escuelas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28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285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Apl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85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%Co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rt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294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664210" algn="l"/>
                        </a:tabLst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Nacional	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11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Estados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131,223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104,893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79.9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1744">
                <a:tc>
                  <a:txBody>
                    <a:bodyPr/>
                    <a:lstStyle/>
                    <a:p>
                      <a:pPr marL="196215" marR="13335" indent="-175260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*Nacional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28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Estados  Representativos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105,166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101,473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96.5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7959853" y="1463040"/>
            <a:ext cx="2052827" cy="1537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867138" y="2302001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0"/>
                </a:moveTo>
                <a:lnTo>
                  <a:pt x="0" y="632460"/>
                </a:lnTo>
              </a:path>
            </a:pathLst>
          </a:custGeom>
          <a:ln w="38100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216145" y="3307842"/>
            <a:ext cx="624840" cy="641985"/>
          </a:xfrm>
          <a:custGeom>
            <a:avLst/>
            <a:gdLst/>
            <a:ahLst/>
            <a:cxnLst/>
            <a:rect l="l" t="t" r="r" b="b"/>
            <a:pathLst>
              <a:path w="624839" h="641985">
                <a:moveTo>
                  <a:pt x="0" y="641604"/>
                </a:moveTo>
                <a:lnTo>
                  <a:pt x="624840" y="641604"/>
                </a:lnTo>
                <a:lnTo>
                  <a:pt x="624840" y="0"/>
                </a:lnTo>
                <a:lnTo>
                  <a:pt x="0" y="0"/>
                </a:lnTo>
                <a:lnTo>
                  <a:pt x="0" y="64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216145" y="3307842"/>
            <a:ext cx="624840" cy="641985"/>
          </a:xfrm>
          <a:custGeom>
            <a:avLst/>
            <a:gdLst/>
            <a:ahLst/>
            <a:cxnLst/>
            <a:rect l="l" t="t" r="r" b="b"/>
            <a:pathLst>
              <a:path w="624839" h="641985">
                <a:moveTo>
                  <a:pt x="0" y="641604"/>
                </a:moveTo>
                <a:lnTo>
                  <a:pt x="624840" y="641604"/>
                </a:lnTo>
                <a:lnTo>
                  <a:pt x="624840" y="0"/>
                </a:lnTo>
                <a:lnTo>
                  <a:pt x="0" y="0"/>
                </a:lnTo>
                <a:lnTo>
                  <a:pt x="0" y="64160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77111" y="6539586"/>
            <a:ext cx="7548880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solidFill>
                  <a:srgbClr val="FFFFFF"/>
                </a:solidFill>
                <a:cs typeface="Calibri"/>
              </a:rPr>
              <a:t>*Sin Estados con cobertura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no </a:t>
            </a:r>
            <a:r>
              <a:rPr sz="1100" dirty="0">
                <a:solidFill>
                  <a:srgbClr val="FFFFFF"/>
                </a:solidFill>
                <a:cs typeface="Calibri"/>
              </a:rPr>
              <a:t>Representativa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cs typeface="Calibri"/>
              </a:rPr>
              <a:t>escuelas: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Chiapas </a:t>
            </a:r>
            <a:r>
              <a:rPr sz="1100" dirty="0">
                <a:solidFill>
                  <a:srgbClr val="FFFFFF"/>
                </a:solidFill>
                <a:cs typeface="Calibri"/>
              </a:rPr>
              <a:t>y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Michoacán </a:t>
            </a:r>
            <a:r>
              <a:rPr sz="1100" dirty="0">
                <a:solidFill>
                  <a:srgbClr val="FFFFFF"/>
                </a:solidFill>
                <a:cs typeface="Calibri"/>
              </a:rPr>
              <a:t>aplicaron sólo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CONAFE; Oaxaca </a:t>
            </a:r>
            <a:r>
              <a:rPr sz="1100" dirty="0">
                <a:solidFill>
                  <a:srgbClr val="FFFFFF"/>
                </a:solidFill>
                <a:cs typeface="Calibri"/>
              </a:rPr>
              <a:t>además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de</a:t>
            </a:r>
            <a:r>
              <a:rPr sz="1100" spc="5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CONAFE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100" dirty="0">
                <a:solidFill>
                  <a:srgbClr val="FFFFFF"/>
                </a:solidFill>
                <a:cs typeface="Calibri"/>
              </a:rPr>
              <a:t>aplicó</a:t>
            </a:r>
            <a:r>
              <a:rPr sz="110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en</a:t>
            </a:r>
            <a:r>
              <a:rPr sz="110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algunas</a:t>
            </a:r>
            <a:r>
              <a:rPr sz="1100" spc="-2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escuelas</a:t>
            </a:r>
            <a:r>
              <a:rPr sz="1100" spc="-2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particulares</a:t>
            </a:r>
            <a:r>
              <a:rPr sz="1100" spc="-3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y</a:t>
            </a:r>
            <a:r>
              <a:rPr sz="1100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Yucatán</a:t>
            </a:r>
            <a:r>
              <a:rPr sz="1100" spc="-4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sí </a:t>
            </a:r>
            <a:r>
              <a:rPr sz="1100" dirty="0">
                <a:solidFill>
                  <a:srgbClr val="FFFFFF"/>
                </a:solidFill>
                <a:cs typeface="Calibri"/>
              </a:rPr>
              <a:t>realizó la</a:t>
            </a:r>
            <a:r>
              <a:rPr sz="1100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aplicación,</a:t>
            </a:r>
            <a:r>
              <a:rPr sz="1100" spc="-3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pero sólo</a:t>
            </a:r>
            <a:r>
              <a:rPr sz="1100" spc="-3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recogió</a:t>
            </a:r>
            <a:r>
              <a:rPr sz="1100" spc="-3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las</a:t>
            </a:r>
            <a:r>
              <a:rPr sz="110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hojas</a:t>
            </a:r>
            <a:r>
              <a:rPr sz="1100" spc="-3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de</a:t>
            </a:r>
            <a:r>
              <a:rPr sz="1100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respuesta</a:t>
            </a:r>
            <a:r>
              <a:rPr sz="1100" spc="-3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cs typeface="Calibri"/>
              </a:rPr>
              <a:t>de</a:t>
            </a:r>
            <a:r>
              <a:rPr sz="1100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cs typeface="Calibri"/>
              </a:rPr>
              <a:t>CONAFE.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>
              <a:lnSpc>
                <a:spcPts val="1240"/>
              </a:lnSpc>
            </a:pPr>
            <a:fld id="{81D60167-4931-47E6-BA6A-407CBD079E47}" type="slidenum">
              <a:rPr dirty="0">
                <a:solidFill>
                  <a:prstClr val="white"/>
                </a:solidFill>
              </a:rPr>
              <a:pPr marL="46355">
                <a:lnSpc>
                  <a:spcPts val="1240"/>
                </a:lnSpc>
              </a:pPr>
              <a:t>9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39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2239</Words>
  <Application>Microsoft Office PowerPoint</Application>
  <PresentationFormat>Panorámica</PresentationFormat>
  <Paragraphs>838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Tema de Office</vt:lpstr>
      <vt:lpstr>Office Theme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Consideraciones</vt:lpstr>
      <vt:lpstr>Orientación para el Uso de los</vt:lpstr>
      <vt:lpstr>Orientación para el Uso de los</vt:lpstr>
      <vt:lpstr>Cobertura de aplicación 2016</vt:lpstr>
      <vt:lpstr>Cobertura de aplicación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</dc:creator>
  <cp:lastModifiedBy>Juan Carlos</cp:lastModifiedBy>
  <cp:revision>43</cp:revision>
  <dcterms:created xsi:type="dcterms:W3CDTF">2016-10-04T20:34:58Z</dcterms:created>
  <dcterms:modified xsi:type="dcterms:W3CDTF">2016-11-22T22:30:01Z</dcterms:modified>
</cp:coreProperties>
</file>